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y="5143500" cx="9144000"/>
  <p:notesSz cx="6858000" cy="9144000"/>
  <p:embeddedFontLst>
    <p:embeddedFont>
      <p:font typeface="Average"/>
      <p:regular r:id="rId25"/>
    </p:embeddedFont>
    <p:embeddedFont>
      <p:font typeface="Oswald"/>
      <p:regular r:id="rId26"/>
      <p:bold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D03AB00-E0A4-467F-BD99-CE64EAE000A3}">
  <a:tblStyle styleId="{CD03AB00-E0A4-467F-BD99-CE64EAE000A3}"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Oswald-regular.fntdata"/><Relationship Id="rId25" Type="http://schemas.openxmlformats.org/officeDocument/2006/relationships/font" Target="fonts/Average-regular.fntdata"/><Relationship Id="rId27" Type="http://schemas.openxmlformats.org/officeDocument/2006/relationships/font" Target="fonts/Oswald-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33974bd4766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33974bd4766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Carlos</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3cc1898983_2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33cc1898983_2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Carlos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3c1a2a056e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33c1a2a056e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Andrew 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3c77b6a9b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33c77b6a9b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Andrew T</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3974bd4766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33974bd4766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Andrew Forde</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3974bd4766_2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33974bd4766_2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Matthew</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3974bd4766_2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33974bd4766_2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Matthew</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3974bd4766_2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33974bd4766_2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Matthew</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33974bd4766_2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33974bd4766_2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Andrew F</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33974bd4766_2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33974bd4766_2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Carlos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3974bd476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33974bd476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Carlos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3974bd4766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33974bd4766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Andrew T</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3974bd4766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33974bd4766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Carlos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3974bd4766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33974bd4766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Matthew</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3cc1898983_4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33cc1898983_4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Andrew 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dae193c1305d03d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dae193c1305d03d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Andrew T</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3c1a2a056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33c1a2a056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Andrew T</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3974bd4766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33974bd4766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Andrew Forde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2855377"/>
            <a:ext cx="443589" cy="105632"/>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990800"/>
            <a:ext cx="7801500" cy="17301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3174876"/>
            <a:ext cx="78015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255275"/>
            <a:ext cx="8520600" cy="18906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32284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141250"/>
            <a:ext cx="7852200" cy="8610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7"/>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62271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081400"/>
            <a:ext cx="4045200" cy="171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28452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drive.google.com/file/d/1S-gsi9pDiiHbYV1s63rejsgAb4vY51v4/view" TargetMode="External"/><Relationship Id="rId4" Type="http://schemas.openxmlformats.org/officeDocument/2006/relationships/image" Target="../media/image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hyperlink" Target="http://drive.google.com/file/d/1LcD4chQev56LIIx0J7FAgYKNLYZW4eDg/view" TargetMode="External"/><Relationship Id="rId4" Type="http://schemas.openxmlformats.org/officeDocument/2006/relationships/image" Target="../media/image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http://drive.google.com/file/d/1K3px4csDF1Yi2Sonq8qD3DQi6S_4bz3r/view" TargetMode="External"/><Relationship Id="rId4" Type="http://schemas.openxmlformats.org/officeDocument/2006/relationships/image" Target="../media/image10.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drive.google.com/file/d/1vk5IWGodDEV5F9EptSZKtlR2r1LLL8x-/view" TargetMode="External"/><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www.youtube.com/watch?v=kyoSkHdnWHI" TargetMode="External"/><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8" name="Shape 58"/>
        <p:cNvGrpSpPr/>
        <p:nvPr/>
      </p:nvGrpSpPr>
      <p:grpSpPr>
        <a:xfrm>
          <a:off x="0" y="0"/>
          <a:ext cx="0" cy="0"/>
          <a:chOff x="0" y="0"/>
          <a:chExt cx="0" cy="0"/>
        </a:xfrm>
      </p:grpSpPr>
      <p:sp>
        <p:nvSpPr>
          <p:cNvPr id="59" name="Google Shape;59;p13"/>
          <p:cNvSpPr txBox="1"/>
          <p:nvPr>
            <p:ph type="ctrTitle"/>
          </p:nvPr>
        </p:nvSpPr>
        <p:spPr>
          <a:xfrm>
            <a:off x="671258" y="982525"/>
            <a:ext cx="7801500" cy="17301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GB">
                <a:latin typeface="Times New Roman"/>
                <a:ea typeface="Times New Roman"/>
                <a:cs typeface="Times New Roman"/>
                <a:sym typeface="Times New Roman"/>
              </a:rPr>
              <a:t>PEISS</a:t>
            </a:r>
            <a:endParaRPr>
              <a:latin typeface="Times New Roman"/>
              <a:ea typeface="Times New Roman"/>
              <a:cs typeface="Times New Roman"/>
              <a:sym typeface="Times New Roman"/>
            </a:endParaRPr>
          </a:p>
          <a:p>
            <a:pPr indent="0" lvl="0" marL="0" rtl="0" algn="ctr">
              <a:spcBef>
                <a:spcPts val="0"/>
              </a:spcBef>
              <a:spcAft>
                <a:spcPts val="0"/>
              </a:spcAft>
              <a:buNone/>
            </a:pPr>
            <a:r>
              <a:rPr lang="en-GB" sz="3977">
                <a:latin typeface="Times New Roman"/>
                <a:ea typeface="Times New Roman"/>
                <a:cs typeface="Times New Roman"/>
                <a:sym typeface="Times New Roman"/>
              </a:rPr>
              <a:t>Power-Efficient Infrared Security System </a:t>
            </a:r>
            <a:endParaRPr sz="3977">
              <a:latin typeface="Times New Roman"/>
              <a:ea typeface="Times New Roman"/>
              <a:cs typeface="Times New Roman"/>
              <a:sym typeface="Times New Roman"/>
            </a:endParaRPr>
          </a:p>
        </p:txBody>
      </p:sp>
      <p:sp>
        <p:nvSpPr>
          <p:cNvPr id="60" name="Google Shape;60;p13"/>
          <p:cNvSpPr txBox="1"/>
          <p:nvPr>
            <p:ph idx="1" type="subTitle"/>
          </p:nvPr>
        </p:nvSpPr>
        <p:spPr>
          <a:xfrm>
            <a:off x="671250" y="3189649"/>
            <a:ext cx="7801500" cy="1730100"/>
          </a:xfrm>
          <a:prstGeom prst="rect">
            <a:avLst/>
          </a:prstGeom>
        </p:spPr>
        <p:txBody>
          <a:bodyPr anchorCtr="0" anchor="t" bIns="91425" lIns="91425" spcFirstLastPara="1" rIns="91425" wrap="square" tIns="91425">
            <a:normAutofit fontScale="40000" lnSpcReduction="20000"/>
          </a:bodyPr>
          <a:lstStyle/>
          <a:p>
            <a:pPr indent="0" lvl="0" marL="0" rtl="0" algn="ctr">
              <a:spcBef>
                <a:spcPts val="0"/>
              </a:spcBef>
              <a:spcAft>
                <a:spcPts val="0"/>
              </a:spcAft>
              <a:buClr>
                <a:schemeClr val="dk1"/>
              </a:buClr>
              <a:buSzPts val="440"/>
              <a:buFont typeface="Arial"/>
              <a:buNone/>
            </a:pPr>
            <a:r>
              <a:rPr lang="en-GB" sz="5815">
                <a:latin typeface="Times New Roman"/>
                <a:ea typeface="Times New Roman"/>
                <a:cs typeface="Times New Roman"/>
                <a:sym typeface="Times New Roman"/>
              </a:rPr>
              <a:t>Carlos Granja Angulo - Photonics Science Engineering</a:t>
            </a:r>
            <a:endParaRPr sz="5815">
              <a:latin typeface="Times New Roman"/>
              <a:ea typeface="Times New Roman"/>
              <a:cs typeface="Times New Roman"/>
              <a:sym typeface="Times New Roman"/>
            </a:endParaRPr>
          </a:p>
          <a:p>
            <a:pPr indent="0" lvl="0" marL="0" rtl="0" algn="ctr">
              <a:spcBef>
                <a:spcPts val="0"/>
              </a:spcBef>
              <a:spcAft>
                <a:spcPts val="0"/>
              </a:spcAft>
              <a:buClr>
                <a:schemeClr val="dk1"/>
              </a:buClr>
              <a:buSzPts val="440"/>
              <a:buFont typeface="Arial"/>
              <a:buNone/>
            </a:pPr>
            <a:r>
              <a:rPr lang="en-GB" sz="5815">
                <a:latin typeface="Times New Roman"/>
                <a:ea typeface="Times New Roman"/>
                <a:cs typeface="Times New Roman"/>
                <a:sym typeface="Times New Roman"/>
              </a:rPr>
              <a:t>Matthew Berasa - Computer Engineering</a:t>
            </a:r>
            <a:endParaRPr sz="5815">
              <a:latin typeface="Times New Roman"/>
              <a:ea typeface="Times New Roman"/>
              <a:cs typeface="Times New Roman"/>
              <a:sym typeface="Times New Roman"/>
            </a:endParaRPr>
          </a:p>
          <a:p>
            <a:pPr indent="0" lvl="0" marL="0" rtl="0" algn="ctr">
              <a:spcBef>
                <a:spcPts val="0"/>
              </a:spcBef>
              <a:spcAft>
                <a:spcPts val="0"/>
              </a:spcAft>
              <a:buClr>
                <a:schemeClr val="dk1"/>
              </a:buClr>
              <a:buSzPts val="440"/>
              <a:buFont typeface="Arial"/>
              <a:buNone/>
            </a:pPr>
            <a:r>
              <a:rPr lang="en-GB" sz="5815">
                <a:latin typeface="Times New Roman"/>
                <a:ea typeface="Times New Roman"/>
                <a:cs typeface="Times New Roman"/>
                <a:sym typeface="Times New Roman"/>
              </a:rPr>
              <a:t>Andrew Forde - Electrical Engineering</a:t>
            </a:r>
            <a:endParaRPr sz="5815">
              <a:latin typeface="Times New Roman"/>
              <a:ea typeface="Times New Roman"/>
              <a:cs typeface="Times New Roman"/>
              <a:sym typeface="Times New Roman"/>
            </a:endParaRPr>
          </a:p>
          <a:p>
            <a:pPr indent="0" lvl="0" marL="0" rtl="0" algn="ctr">
              <a:spcBef>
                <a:spcPts val="0"/>
              </a:spcBef>
              <a:spcAft>
                <a:spcPts val="0"/>
              </a:spcAft>
              <a:buClr>
                <a:schemeClr val="dk1"/>
              </a:buClr>
              <a:buSzPts val="440"/>
              <a:buFont typeface="Arial"/>
              <a:buNone/>
            </a:pPr>
            <a:r>
              <a:rPr lang="en-GB" sz="5815">
                <a:latin typeface="Times New Roman"/>
                <a:ea typeface="Times New Roman"/>
                <a:cs typeface="Times New Roman"/>
                <a:sym typeface="Times New Roman"/>
              </a:rPr>
              <a:t>Andrew Topliffe - Electrical Engineering</a:t>
            </a:r>
            <a:endParaRPr sz="5815">
              <a:latin typeface="Times New Roman"/>
              <a:ea typeface="Times New Roman"/>
              <a:cs typeface="Times New Roman"/>
              <a:sym typeface="Times New Roman"/>
            </a:endParaRPr>
          </a:p>
          <a:p>
            <a:pPr indent="0" lvl="0" marL="0" rtl="0" algn="ctr">
              <a:spcBef>
                <a:spcPts val="0"/>
              </a:spcBef>
              <a:spcAft>
                <a:spcPts val="0"/>
              </a:spcAft>
              <a:buClr>
                <a:schemeClr val="dk1"/>
              </a:buClr>
              <a:buSzPts val="440"/>
              <a:buFont typeface="Arial"/>
              <a:buNone/>
            </a:pPr>
            <a:r>
              <a:rPr lang="en-GB" sz="5815">
                <a:latin typeface="Times New Roman"/>
                <a:ea typeface="Times New Roman"/>
                <a:cs typeface="Times New Roman"/>
                <a:sym typeface="Times New Roman"/>
              </a:rPr>
              <a:t>Group 12 Midterm Demo Spring 2025</a:t>
            </a:r>
            <a:endParaRPr sz="5815">
              <a:latin typeface="Times New Roman"/>
              <a:ea typeface="Times New Roman"/>
              <a:cs typeface="Times New Roman"/>
              <a:sym typeface="Times New Roman"/>
            </a:endParaRPr>
          </a:p>
          <a:p>
            <a:pPr indent="0" lvl="0" marL="0" rtl="0" algn="l">
              <a:spcBef>
                <a:spcPts val="0"/>
              </a:spcBef>
              <a:spcAft>
                <a:spcPts val="0"/>
              </a:spcAft>
              <a:buNone/>
            </a:pPr>
            <a:r>
              <a:t/>
            </a:r>
            <a:endParaRPr/>
          </a:p>
        </p:txBody>
      </p:sp>
      <p:pic>
        <p:nvPicPr>
          <p:cNvPr id="61" name="Google Shape;61;p13"/>
          <p:cNvPicPr preferRelativeResize="0"/>
          <p:nvPr/>
        </p:nvPicPr>
        <p:blipFill>
          <a:blip r:embed="rId3">
            <a:alphaModFix/>
          </a:blip>
          <a:stretch>
            <a:fillRect/>
          </a:stretch>
        </p:blipFill>
        <p:spPr>
          <a:xfrm>
            <a:off x="4052838" y="188675"/>
            <a:ext cx="1038325" cy="10383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latin typeface="Times New Roman"/>
                <a:ea typeface="Times New Roman"/>
                <a:cs typeface="Times New Roman"/>
                <a:sym typeface="Times New Roman"/>
              </a:rPr>
              <a:t>Optical Housing</a:t>
            </a:r>
            <a:endParaRPr>
              <a:latin typeface="Times New Roman"/>
              <a:ea typeface="Times New Roman"/>
              <a:cs typeface="Times New Roman"/>
              <a:sym typeface="Times New Roman"/>
            </a:endParaRPr>
          </a:p>
        </p:txBody>
      </p:sp>
      <p:sp>
        <p:nvSpPr>
          <p:cNvPr id="140" name="Google Shape;140;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GB" sz="1600">
                <a:solidFill>
                  <a:schemeClr val="lt2"/>
                </a:solidFill>
                <a:latin typeface="Times New Roman"/>
                <a:ea typeface="Times New Roman"/>
                <a:cs typeface="Times New Roman"/>
                <a:sym typeface="Times New Roman"/>
              </a:rPr>
              <a:t>The optical housing is 3D printed and ensures careful alignment of components.</a:t>
            </a:r>
            <a:endParaRPr sz="1600">
              <a:solidFill>
                <a:schemeClr val="lt2"/>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600">
              <a:solidFill>
                <a:schemeClr val="lt2"/>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rPr lang="en-GB" sz="1600">
                <a:solidFill>
                  <a:schemeClr val="lt2"/>
                </a:solidFill>
                <a:latin typeface="Times New Roman"/>
                <a:ea typeface="Times New Roman"/>
                <a:cs typeface="Times New Roman"/>
                <a:sym typeface="Times New Roman"/>
              </a:rPr>
              <a:t>Distance of 5cm between IR LED and photodiode and ensures 6mm distance for lens and filter. </a:t>
            </a:r>
            <a:endParaRPr sz="1600">
              <a:solidFill>
                <a:schemeClr val="lt2"/>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600">
              <a:solidFill>
                <a:schemeClr val="lt2"/>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rPr lang="en-GB" sz="1600">
                <a:solidFill>
                  <a:schemeClr val="lt2"/>
                </a:solidFill>
                <a:latin typeface="Times New Roman"/>
                <a:ea typeface="Times New Roman"/>
                <a:cs typeface="Times New Roman"/>
                <a:sym typeface="Times New Roman"/>
              </a:rPr>
              <a:t>Reduces ambient light interference and misalignment. </a:t>
            </a:r>
            <a:endParaRPr sz="1600">
              <a:solidFill>
                <a:schemeClr val="lt2"/>
              </a:solidFill>
              <a:latin typeface="Times New Roman"/>
              <a:ea typeface="Times New Roman"/>
              <a:cs typeface="Times New Roman"/>
              <a:sym typeface="Times New Roman"/>
            </a:endParaRPr>
          </a:p>
          <a:p>
            <a:pPr indent="0" lvl="0" marL="0" rtl="0" algn="l">
              <a:spcBef>
                <a:spcPts val="0"/>
              </a:spcBef>
              <a:spcAft>
                <a:spcPts val="1200"/>
              </a:spcAft>
              <a:buNone/>
            </a:pPr>
            <a:r>
              <a:t/>
            </a:r>
            <a:endParaRPr/>
          </a:p>
        </p:txBody>
      </p:sp>
      <p:pic>
        <p:nvPicPr>
          <p:cNvPr id="141" name="Google Shape;141;p22"/>
          <p:cNvPicPr preferRelativeResize="0"/>
          <p:nvPr/>
        </p:nvPicPr>
        <p:blipFill>
          <a:blip r:embed="rId3">
            <a:alphaModFix/>
          </a:blip>
          <a:stretch>
            <a:fillRect/>
          </a:stretch>
        </p:blipFill>
        <p:spPr>
          <a:xfrm>
            <a:off x="2450580" y="2571749"/>
            <a:ext cx="4894548" cy="23007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Housing Design</a:t>
            </a:r>
            <a:endParaRPr/>
          </a:p>
        </p:txBody>
      </p:sp>
      <p:sp>
        <p:nvSpPr>
          <p:cNvPr id="147" name="Google Shape;147;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GB"/>
              <a:t>Housing is designed on fusion and </a:t>
            </a:r>
            <a:endParaRPr/>
          </a:p>
          <a:p>
            <a:pPr indent="457200" lvl="0" marL="0" rtl="0" algn="l">
              <a:spcBef>
                <a:spcPts val="1200"/>
              </a:spcBef>
              <a:spcAft>
                <a:spcPts val="0"/>
              </a:spcAft>
              <a:buNone/>
            </a:pPr>
            <a:r>
              <a:rPr lang="en-GB"/>
              <a:t>is 3-D printed</a:t>
            </a:r>
            <a:endParaRPr/>
          </a:p>
          <a:p>
            <a:pPr indent="0" lvl="0" marL="0" rtl="0" algn="l">
              <a:spcBef>
                <a:spcPts val="1200"/>
              </a:spcBef>
              <a:spcAft>
                <a:spcPts val="0"/>
              </a:spcAft>
              <a:buNone/>
            </a:pPr>
            <a:r>
              <a:rPr lang="en-GB"/>
              <a:t>The top part will house the main</a:t>
            </a:r>
            <a:endParaRPr/>
          </a:p>
          <a:p>
            <a:pPr indent="0" lvl="0" marL="0" rtl="0" algn="l">
              <a:spcBef>
                <a:spcPts val="1200"/>
              </a:spcBef>
              <a:spcAft>
                <a:spcPts val="0"/>
              </a:spcAft>
              <a:buNone/>
            </a:pPr>
            <a:r>
              <a:rPr lang="en-GB"/>
              <a:t>	</a:t>
            </a:r>
            <a:r>
              <a:rPr lang="en-GB"/>
              <a:t>PCB board and power converter</a:t>
            </a:r>
            <a:endParaRPr/>
          </a:p>
          <a:p>
            <a:pPr indent="0" lvl="0" marL="0" rtl="0" algn="l">
              <a:spcBef>
                <a:spcPts val="1200"/>
              </a:spcBef>
              <a:spcAft>
                <a:spcPts val="0"/>
              </a:spcAft>
              <a:buNone/>
            </a:pPr>
            <a:r>
              <a:rPr lang="en-GB"/>
              <a:t>The bottom will hold the batteries for</a:t>
            </a:r>
            <a:endParaRPr/>
          </a:p>
          <a:p>
            <a:pPr indent="0" lvl="0" marL="0" rtl="0" algn="l">
              <a:spcBef>
                <a:spcPts val="1200"/>
              </a:spcBef>
              <a:spcAft>
                <a:spcPts val="0"/>
              </a:spcAft>
              <a:buNone/>
            </a:pPr>
            <a:r>
              <a:rPr lang="en-GB"/>
              <a:t>	</a:t>
            </a:r>
            <a:r>
              <a:rPr lang="en-GB"/>
              <a:t>e</a:t>
            </a:r>
            <a:r>
              <a:rPr lang="en-GB"/>
              <a:t>ase of access</a:t>
            </a:r>
            <a:endParaRPr/>
          </a:p>
          <a:p>
            <a:pPr indent="0" lvl="0" marL="0" rtl="0" algn="l">
              <a:spcBef>
                <a:spcPts val="1200"/>
              </a:spcBef>
              <a:spcAft>
                <a:spcPts val="0"/>
              </a:spcAft>
              <a:buNone/>
            </a:pPr>
            <a:r>
              <a:rPr lang="en-GB"/>
              <a:t>The lid will hold the LED, Photodiode,</a:t>
            </a:r>
            <a:endParaRPr/>
          </a:p>
          <a:p>
            <a:pPr indent="0" lvl="0" marL="0" rtl="0" algn="l">
              <a:spcBef>
                <a:spcPts val="1200"/>
              </a:spcBef>
              <a:spcAft>
                <a:spcPts val="1200"/>
              </a:spcAft>
              <a:buNone/>
            </a:pPr>
            <a:r>
              <a:rPr lang="en-GB"/>
              <a:t>	</a:t>
            </a:r>
            <a:r>
              <a:rPr lang="en-GB"/>
              <a:t>a</a:t>
            </a:r>
            <a:r>
              <a:rPr lang="en-GB"/>
              <a:t>nd the camera</a:t>
            </a:r>
            <a:endParaRPr/>
          </a:p>
        </p:txBody>
      </p:sp>
      <p:pic>
        <p:nvPicPr>
          <p:cNvPr id="148" name="Google Shape;148;p23"/>
          <p:cNvPicPr preferRelativeResize="0"/>
          <p:nvPr/>
        </p:nvPicPr>
        <p:blipFill rotWithShape="1">
          <a:blip r:embed="rId3">
            <a:alphaModFix/>
          </a:blip>
          <a:srcRect b="0" l="14670" r="14215" t="0"/>
          <a:stretch/>
        </p:blipFill>
        <p:spPr>
          <a:xfrm>
            <a:off x="4572000" y="0"/>
            <a:ext cx="4572000" cy="5143501"/>
          </a:xfrm>
          <a:prstGeom prst="rect">
            <a:avLst/>
          </a:prstGeom>
          <a:noFill/>
          <a:ln>
            <a:noFill/>
          </a:ln>
        </p:spPr>
      </p:pic>
      <p:sp>
        <p:nvSpPr>
          <p:cNvPr id="149" name="Google Shape;149;p23"/>
          <p:cNvSpPr txBox="1"/>
          <p:nvPr/>
        </p:nvSpPr>
        <p:spPr>
          <a:xfrm>
            <a:off x="4572000" y="500525"/>
            <a:ext cx="12507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solidFill>
                  <a:schemeClr val="accent3"/>
                </a:solidFill>
                <a:latin typeface="Average"/>
                <a:ea typeface="Average"/>
                <a:cs typeface="Average"/>
                <a:sym typeface="Average"/>
              </a:rPr>
              <a:t>Main PCB</a:t>
            </a:r>
            <a:endParaRPr sz="1800">
              <a:solidFill>
                <a:schemeClr val="accent3"/>
              </a:solidFill>
              <a:latin typeface="Average"/>
              <a:ea typeface="Average"/>
              <a:cs typeface="Average"/>
              <a:sym typeface="Average"/>
            </a:endParaRPr>
          </a:p>
        </p:txBody>
      </p:sp>
      <p:sp>
        <p:nvSpPr>
          <p:cNvPr id="150" name="Google Shape;150;p23"/>
          <p:cNvSpPr txBox="1"/>
          <p:nvPr/>
        </p:nvSpPr>
        <p:spPr>
          <a:xfrm>
            <a:off x="5798300" y="0"/>
            <a:ext cx="1848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solidFill>
                  <a:schemeClr val="accent3"/>
                </a:solidFill>
                <a:latin typeface="Average"/>
                <a:ea typeface="Average"/>
                <a:cs typeface="Average"/>
                <a:sym typeface="Average"/>
              </a:rPr>
              <a:t>Power Converter</a:t>
            </a:r>
            <a:endParaRPr sz="1800">
              <a:solidFill>
                <a:schemeClr val="accent3"/>
              </a:solidFill>
              <a:latin typeface="Average"/>
              <a:ea typeface="Average"/>
              <a:cs typeface="Average"/>
              <a:sym typeface="Average"/>
            </a:endParaRPr>
          </a:p>
        </p:txBody>
      </p:sp>
      <p:cxnSp>
        <p:nvCxnSpPr>
          <p:cNvPr id="151" name="Google Shape;151;p23"/>
          <p:cNvCxnSpPr/>
          <p:nvPr/>
        </p:nvCxnSpPr>
        <p:spPr>
          <a:xfrm>
            <a:off x="5471900" y="896025"/>
            <a:ext cx="652500" cy="935100"/>
          </a:xfrm>
          <a:prstGeom prst="straightConnector1">
            <a:avLst/>
          </a:prstGeom>
          <a:noFill/>
          <a:ln cap="flat" cmpd="sng" w="28575">
            <a:solidFill>
              <a:srgbClr val="000000"/>
            </a:solidFill>
            <a:prstDash val="solid"/>
            <a:round/>
            <a:headEnd len="med" w="med" type="none"/>
            <a:tailEnd len="med" w="med" type="triangle"/>
          </a:ln>
        </p:spPr>
      </p:cxnSp>
      <p:cxnSp>
        <p:nvCxnSpPr>
          <p:cNvPr id="152" name="Google Shape;152;p23"/>
          <p:cNvCxnSpPr/>
          <p:nvPr/>
        </p:nvCxnSpPr>
        <p:spPr>
          <a:xfrm>
            <a:off x="7146525" y="374075"/>
            <a:ext cx="543600" cy="837300"/>
          </a:xfrm>
          <a:prstGeom prst="straightConnector1">
            <a:avLst/>
          </a:prstGeom>
          <a:noFill/>
          <a:ln cap="flat" cmpd="sng" w="28575">
            <a:solidFill>
              <a:srgbClr val="000000"/>
            </a:solidFill>
            <a:prstDash val="solid"/>
            <a:round/>
            <a:headEnd len="med" w="med" type="none"/>
            <a:tailEnd len="med" w="med" type="triangle"/>
          </a:ln>
        </p:spPr>
      </p:cxn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Housing Design: Under Side</a:t>
            </a:r>
            <a:endParaRPr/>
          </a:p>
        </p:txBody>
      </p:sp>
      <p:pic>
        <p:nvPicPr>
          <p:cNvPr id="158" name="Google Shape;158;p24"/>
          <p:cNvPicPr preferRelativeResize="0"/>
          <p:nvPr/>
        </p:nvPicPr>
        <p:blipFill rotWithShape="1">
          <a:blip r:embed="rId3">
            <a:alphaModFix/>
          </a:blip>
          <a:srcRect b="0" l="12985" r="15901" t="0"/>
          <a:stretch/>
        </p:blipFill>
        <p:spPr>
          <a:xfrm>
            <a:off x="4161700" y="-15875"/>
            <a:ext cx="4572000" cy="5143501"/>
          </a:xfrm>
          <a:prstGeom prst="rect">
            <a:avLst/>
          </a:prstGeom>
          <a:noFill/>
          <a:ln>
            <a:noFill/>
          </a:ln>
        </p:spPr>
      </p:pic>
      <p:sp>
        <p:nvSpPr>
          <p:cNvPr id="159" name="Google Shape;159;p24"/>
          <p:cNvSpPr txBox="1"/>
          <p:nvPr/>
        </p:nvSpPr>
        <p:spPr>
          <a:xfrm>
            <a:off x="241400" y="1167900"/>
            <a:ext cx="6263400" cy="212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solidFill>
                  <a:schemeClr val="accent3"/>
                </a:solidFill>
                <a:latin typeface="Average"/>
                <a:ea typeface="Average"/>
                <a:cs typeface="Average"/>
                <a:sym typeface="Average"/>
              </a:rPr>
              <a:t>Housing going under </a:t>
            </a:r>
            <a:r>
              <a:rPr lang="en-GB" sz="1800">
                <a:solidFill>
                  <a:schemeClr val="accent3"/>
                </a:solidFill>
                <a:latin typeface="Average"/>
                <a:ea typeface="Average"/>
                <a:cs typeface="Average"/>
                <a:sym typeface="Average"/>
              </a:rPr>
              <a:t>further</a:t>
            </a:r>
            <a:r>
              <a:rPr lang="en-GB" sz="1800">
                <a:solidFill>
                  <a:schemeClr val="accent3"/>
                </a:solidFill>
                <a:latin typeface="Average"/>
                <a:ea typeface="Average"/>
                <a:cs typeface="Average"/>
                <a:sym typeface="Average"/>
              </a:rPr>
              <a:t> designs</a:t>
            </a:r>
            <a:endParaRPr sz="1800">
              <a:solidFill>
                <a:schemeClr val="accent3"/>
              </a:solidFill>
              <a:latin typeface="Average"/>
              <a:ea typeface="Average"/>
              <a:cs typeface="Average"/>
              <a:sym typeface="Average"/>
            </a:endParaRPr>
          </a:p>
          <a:p>
            <a:pPr indent="0" lvl="0" marL="0" rtl="0" algn="l">
              <a:spcBef>
                <a:spcPts val="0"/>
              </a:spcBef>
              <a:spcAft>
                <a:spcPts val="0"/>
              </a:spcAft>
              <a:buNone/>
            </a:pPr>
            <a:r>
              <a:t/>
            </a:r>
            <a:endParaRPr sz="1800">
              <a:solidFill>
                <a:schemeClr val="accent3"/>
              </a:solidFill>
              <a:latin typeface="Average"/>
              <a:ea typeface="Average"/>
              <a:cs typeface="Average"/>
              <a:sym typeface="Average"/>
            </a:endParaRPr>
          </a:p>
          <a:p>
            <a:pPr indent="0" lvl="0" marL="0" rtl="0" algn="l">
              <a:spcBef>
                <a:spcPts val="0"/>
              </a:spcBef>
              <a:spcAft>
                <a:spcPts val="0"/>
              </a:spcAft>
              <a:buNone/>
            </a:pPr>
            <a:r>
              <a:rPr lang="en-GB" sz="1800">
                <a:solidFill>
                  <a:schemeClr val="accent3"/>
                </a:solidFill>
                <a:latin typeface="Average"/>
                <a:ea typeface="Average"/>
                <a:cs typeface="Average"/>
                <a:sym typeface="Average"/>
              </a:rPr>
              <a:t>Top lid needs to be </a:t>
            </a:r>
            <a:r>
              <a:rPr lang="en-GB" sz="1800">
                <a:solidFill>
                  <a:schemeClr val="accent3"/>
                </a:solidFill>
                <a:latin typeface="Average"/>
                <a:ea typeface="Average"/>
                <a:cs typeface="Average"/>
                <a:sym typeface="Average"/>
              </a:rPr>
              <a:t>finished</a:t>
            </a:r>
            <a:r>
              <a:rPr lang="en-GB" sz="1800">
                <a:solidFill>
                  <a:schemeClr val="accent3"/>
                </a:solidFill>
                <a:latin typeface="Average"/>
                <a:ea typeface="Average"/>
                <a:cs typeface="Average"/>
                <a:sym typeface="Average"/>
              </a:rPr>
              <a:t> and </a:t>
            </a:r>
            <a:endParaRPr sz="1800">
              <a:solidFill>
                <a:schemeClr val="accent3"/>
              </a:solidFill>
              <a:latin typeface="Average"/>
              <a:ea typeface="Average"/>
              <a:cs typeface="Average"/>
              <a:sym typeface="Average"/>
            </a:endParaRPr>
          </a:p>
          <a:p>
            <a:pPr indent="0" lvl="0" marL="0" rtl="0" algn="l">
              <a:spcBef>
                <a:spcPts val="0"/>
              </a:spcBef>
              <a:spcAft>
                <a:spcPts val="0"/>
              </a:spcAft>
              <a:buNone/>
            </a:pPr>
            <a:r>
              <a:rPr lang="en-GB" sz="1800">
                <a:solidFill>
                  <a:schemeClr val="accent3"/>
                </a:solidFill>
                <a:latin typeface="Average"/>
                <a:ea typeface="Average"/>
                <a:cs typeface="Average"/>
                <a:sym typeface="Average"/>
              </a:rPr>
              <a:t>h</a:t>
            </a:r>
            <a:r>
              <a:rPr lang="en-GB" sz="1800">
                <a:solidFill>
                  <a:schemeClr val="accent3"/>
                </a:solidFill>
                <a:latin typeface="Average"/>
                <a:ea typeface="Average"/>
                <a:cs typeface="Average"/>
                <a:sym typeface="Average"/>
              </a:rPr>
              <a:t>old our LED, photodiode, and camera</a:t>
            </a:r>
            <a:endParaRPr sz="1800">
              <a:solidFill>
                <a:schemeClr val="accent3"/>
              </a:solidFill>
              <a:latin typeface="Average"/>
              <a:ea typeface="Average"/>
              <a:cs typeface="Average"/>
              <a:sym typeface="Average"/>
            </a:endParaRPr>
          </a:p>
          <a:p>
            <a:pPr indent="0" lvl="0" marL="0" rtl="0" algn="l">
              <a:spcBef>
                <a:spcPts val="0"/>
              </a:spcBef>
              <a:spcAft>
                <a:spcPts val="0"/>
              </a:spcAft>
              <a:buNone/>
            </a:pPr>
            <a:r>
              <a:t/>
            </a:r>
            <a:endParaRPr sz="1800">
              <a:solidFill>
                <a:schemeClr val="accent3"/>
              </a:solidFill>
              <a:latin typeface="Average"/>
              <a:ea typeface="Average"/>
              <a:cs typeface="Average"/>
              <a:sym typeface="Average"/>
            </a:endParaRPr>
          </a:p>
          <a:p>
            <a:pPr indent="0" lvl="0" marL="0" rtl="0" algn="l">
              <a:spcBef>
                <a:spcPts val="0"/>
              </a:spcBef>
              <a:spcAft>
                <a:spcPts val="0"/>
              </a:spcAft>
              <a:buNone/>
            </a:pPr>
            <a:r>
              <a:rPr lang="en-GB" sz="1800">
                <a:solidFill>
                  <a:schemeClr val="accent3"/>
                </a:solidFill>
                <a:latin typeface="Average"/>
                <a:ea typeface="Average"/>
                <a:cs typeface="Average"/>
                <a:sym typeface="Average"/>
              </a:rPr>
              <a:t>Screw holes, wire holes, and hole </a:t>
            </a:r>
            <a:r>
              <a:rPr lang="en-GB" sz="1800">
                <a:solidFill>
                  <a:schemeClr val="accent3"/>
                </a:solidFill>
                <a:latin typeface="Average"/>
                <a:ea typeface="Average"/>
                <a:cs typeface="Average"/>
                <a:sym typeface="Average"/>
              </a:rPr>
              <a:t>alignments</a:t>
            </a:r>
            <a:r>
              <a:rPr lang="en-GB" sz="1800">
                <a:solidFill>
                  <a:schemeClr val="accent3"/>
                </a:solidFill>
                <a:latin typeface="Average"/>
                <a:ea typeface="Average"/>
                <a:cs typeface="Average"/>
                <a:sym typeface="Average"/>
              </a:rPr>
              <a:t> </a:t>
            </a:r>
            <a:endParaRPr sz="1800">
              <a:solidFill>
                <a:schemeClr val="accent3"/>
              </a:solidFill>
              <a:latin typeface="Average"/>
              <a:ea typeface="Average"/>
              <a:cs typeface="Average"/>
              <a:sym typeface="Average"/>
            </a:endParaRPr>
          </a:p>
          <a:p>
            <a:pPr indent="0" lvl="0" marL="0" rtl="0" algn="l">
              <a:spcBef>
                <a:spcPts val="0"/>
              </a:spcBef>
              <a:spcAft>
                <a:spcPts val="0"/>
              </a:spcAft>
              <a:buNone/>
            </a:pPr>
            <a:r>
              <a:rPr lang="en-GB" sz="1800">
                <a:solidFill>
                  <a:schemeClr val="accent3"/>
                </a:solidFill>
                <a:latin typeface="Average"/>
                <a:ea typeface="Average"/>
                <a:cs typeface="Average"/>
                <a:sym typeface="Average"/>
              </a:rPr>
              <a:t>n</a:t>
            </a:r>
            <a:r>
              <a:rPr lang="en-GB" sz="1800">
                <a:solidFill>
                  <a:schemeClr val="accent3"/>
                </a:solidFill>
                <a:latin typeface="Average"/>
                <a:ea typeface="Average"/>
                <a:cs typeface="Average"/>
                <a:sym typeface="Average"/>
              </a:rPr>
              <a:t>eed to be further altered</a:t>
            </a:r>
            <a:endParaRPr sz="1800">
              <a:solidFill>
                <a:schemeClr val="accent3"/>
              </a:solidFill>
              <a:latin typeface="Average"/>
              <a:ea typeface="Average"/>
              <a:cs typeface="Average"/>
              <a:sym typeface="Average"/>
            </a:endParaRPr>
          </a:p>
        </p:txBody>
      </p:sp>
      <p:sp>
        <p:nvSpPr>
          <p:cNvPr id="160" name="Google Shape;160;p24"/>
          <p:cNvSpPr txBox="1"/>
          <p:nvPr/>
        </p:nvSpPr>
        <p:spPr>
          <a:xfrm>
            <a:off x="7004800" y="3884275"/>
            <a:ext cx="1728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solidFill>
                  <a:schemeClr val="accent3"/>
                </a:solidFill>
                <a:latin typeface="Average"/>
                <a:ea typeface="Average"/>
                <a:cs typeface="Average"/>
                <a:sym typeface="Average"/>
              </a:rPr>
              <a:t>Battery holder</a:t>
            </a:r>
            <a:endParaRPr sz="1800">
              <a:solidFill>
                <a:schemeClr val="accent3"/>
              </a:solidFill>
              <a:latin typeface="Average"/>
              <a:ea typeface="Average"/>
              <a:cs typeface="Average"/>
              <a:sym typeface="Average"/>
            </a:endParaRPr>
          </a:p>
        </p:txBody>
      </p:sp>
      <p:cxnSp>
        <p:nvCxnSpPr>
          <p:cNvPr id="161" name="Google Shape;161;p24"/>
          <p:cNvCxnSpPr/>
          <p:nvPr/>
        </p:nvCxnSpPr>
        <p:spPr>
          <a:xfrm rot="10800000">
            <a:off x="7146650" y="3536175"/>
            <a:ext cx="326100" cy="424200"/>
          </a:xfrm>
          <a:prstGeom prst="straightConnector1">
            <a:avLst/>
          </a:prstGeom>
          <a:noFill/>
          <a:ln cap="flat" cmpd="sng" w="28575">
            <a:solidFill>
              <a:srgbClr val="000000"/>
            </a:solidFill>
            <a:prstDash val="solid"/>
            <a:round/>
            <a:headEnd len="med" w="med" type="none"/>
            <a:tailEnd len="med" w="med" type="triangle"/>
          </a:ln>
        </p:spPr>
      </p:cxn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Hardware Challenges </a:t>
            </a:r>
            <a:endParaRPr/>
          </a:p>
        </p:txBody>
      </p:sp>
      <p:sp>
        <p:nvSpPr>
          <p:cNvPr id="167" name="Google Shape;167;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GB">
                <a:latin typeface="Times New Roman"/>
                <a:ea typeface="Times New Roman"/>
                <a:cs typeface="Times New Roman"/>
                <a:sym typeface="Times New Roman"/>
              </a:rPr>
              <a:t>Ongoing problems:</a:t>
            </a:r>
            <a:endParaRPr>
              <a:latin typeface="Times New Roman"/>
              <a:ea typeface="Times New Roman"/>
              <a:cs typeface="Times New Roman"/>
              <a:sym typeface="Times New Roman"/>
            </a:endParaRPr>
          </a:p>
          <a:p>
            <a:pPr indent="-342900" lvl="0" marL="457200" rtl="0" algn="l">
              <a:spcBef>
                <a:spcPts val="1200"/>
              </a:spcBef>
              <a:spcAft>
                <a:spcPts val="0"/>
              </a:spcAft>
              <a:buSzPts val="1800"/>
              <a:buFont typeface="Times New Roman"/>
              <a:buChar char="●"/>
            </a:pPr>
            <a:r>
              <a:rPr lang="en-GB">
                <a:latin typeface="Times New Roman"/>
                <a:ea typeface="Times New Roman"/>
                <a:cs typeface="Times New Roman"/>
                <a:sym typeface="Times New Roman"/>
              </a:rPr>
              <a:t>LED was not getting enough power, resistor value was reduced and it mas modulated.</a:t>
            </a:r>
            <a:endParaRPr>
              <a:latin typeface="Times New Roman"/>
              <a:ea typeface="Times New Roman"/>
              <a:cs typeface="Times New Roman"/>
              <a:sym typeface="Times New Roman"/>
            </a:endParaRPr>
          </a:p>
          <a:p>
            <a:pPr indent="-342900" lvl="0" marL="457200" rtl="0" algn="l">
              <a:spcBef>
                <a:spcPts val="0"/>
              </a:spcBef>
              <a:spcAft>
                <a:spcPts val="0"/>
              </a:spcAft>
              <a:buSzPts val="1800"/>
              <a:buFont typeface="Times New Roman"/>
              <a:buChar char="●"/>
            </a:pPr>
            <a:r>
              <a:rPr lang="en-GB">
                <a:latin typeface="Times New Roman"/>
                <a:ea typeface="Times New Roman"/>
                <a:cs typeface="Times New Roman"/>
                <a:sym typeface="Times New Roman"/>
              </a:rPr>
              <a:t>Not enough signal getting to the photodiode.</a:t>
            </a:r>
            <a:endParaRPr>
              <a:latin typeface="Times New Roman"/>
              <a:ea typeface="Times New Roman"/>
              <a:cs typeface="Times New Roman"/>
              <a:sym typeface="Times New Roman"/>
            </a:endParaRPr>
          </a:p>
          <a:p>
            <a:pPr indent="-342900" lvl="0" marL="457200" rtl="0" algn="l">
              <a:spcBef>
                <a:spcPts val="0"/>
              </a:spcBef>
              <a:spcAft>
                <a:spcPts val="0"/>
              </a:spcAft>
              <a:buSzPts val="1800"/>
              <a:buFont typeface="Times New Roman"/>
              <a:buChar char="●"/>
            </a:pPr>
            <a:r>
              <a:rPr lang="en-GB">
                <a:latin typeface="Times New Roman"/>
                <a:ea typeface="Times New Roman"/>
                <a:cs typeface="Times New Roman"/>
                <a:sym typeface="Times New Roman"/>
              </a:rPr>
              <a:t>Light interference, required us to use optical filter to reduce false alarms. </a:t>
            </a:r>
            <a:endParaRPr>
              <a:latin typeface="Times New Roman"/>
              <a:ea typeface="Times New Roman"/>
              <a:cs typeface="Times New Roman"/>
              <a:sym typeface="Times New Roman"/>
            </a:endParaRPr>
          </a:p>
          <a:p>
            <a:pPr indent="-342900" lvl="0" marL="457200" rtl="0" algn="l">
              <a:spcBef>
                <a:spcPts val="0"/>
              </a:spcBef>
              <a:spcAft>
                <a:spcPts val="0"/>
              </a:spcAft>
              <a:buSzPts val="1800"/>
              <a:buFont typeface="Times New Roman"/>
              <a:buChar char="●"/>
            </a:pPr>
            <a:r>
              <a:rPr lang="en-GB">
                <a:latin typeface="Times New Roman"/>
                <a:ea typeface="Times New Roman"/>
                <a:cs typeface="Times New Roman"/>
                <a:sym typeface="Times New Roman"/>
              </a:rPr>
              <a:t>Increasing detection distance, increases response time for sensor.</a:t>
            </a:r>
            <a:endParaRPr>
              <a:latin typeface="Times New Roman"/>
              <a:ea typeface="Times New Roman"/>
              <a:cs typeface="Times New Roman"/>
              <a:sym typeface="Times New Roman"/>
            </a:endParaRPr>
          </a:p>
          <a:p>
            <a:pPr indent="-342900" lvl="0" marL="457200" rtl="0" algn="l">
              <a:spcBef>
                <a:spcPts val="0"/>
              </a:spcBef>
              <a:spcAft>
                <a:spcPts val="0"/>
              </a:spcAft>
              <a:buSzPts val="1800"/>
              <a:buFont typeface="Times New Roman"/>
              <a:buChar char="●"/>
            </a:pPr>
            <a:r>
              <a:rPr lang="en-GB">
                <a:latin typeface="Times New Roman"/>
                <a:ea typeface="Times New Roman"/>
                <a:cs typeface="Times New Roman"/>
                <a:sym typeface="Times New Roman"/>
              </a:rPr>
              <a:t>Reworking photodiode board to correctly setup filtering op-amp, as we were previously over supplying voltage.</a:t>
            </a:r>
            <a:endParaRPr>
              <a:latin typeface="Times New Roman"/>
              <a:ea typeface="Times New Roman"/>
              <a:cs typeface="Times New Roman"/>
              <a:sym typeface="Times New Roman"/>
            </a:endParaRPr>
          </a:p>
          <a:p>
            <a:pPr indent="-342900" lvl="0" marL="457200" rtl="0" algn="l">
              <a:spcBef>
                <a:spcPts val="0"/>
              </a:spcBef>
              <a:spcAft>
                <a:spcPts val="0"/>
              </a:spcAft>
              <a:buSzPts val="1800"/>
              <a:buFont typeface="Times New Roman"/>
              <a:buChar char="●"/>
            </a:pPr>
            <a:r>
              <a:rPr lang="en-GB">
                <a:latin typeface="Times New Roman"/>
                <a:ea typeface="Times New Roman"/>
                <a:cs typeface="Times New Roman"/>
                <a:sym typeface="Times New Roman"/>
              </a:rPr>
              <a:t>Switching regulator voltage divider outputting a lower voltage than needed.</a:t>
            </a:r>
            <a:endParaRPr>
              <a:latin typeface="Times New Roman"/>
              <a:ea typeface="Times New Roman"/>
              <a:cs typeface="Times New Roman"/>
              <a:sym typeface="Times New Roman"/>
            </a:endParaRPr>
          </a:p>
          <a:p>
            <a:pPr indent="-342900" lvl="0" marL="457200" rtl="0" algn="l">
              <a:spcBef>
                <a:spcPts val="0"/>
              </a:spcBef>
              <a:spcAft>
                <a:spcPts val="0"/>
              </a:spcAft>
              <a:buSzPts val="1800"/>
              <a:buFont typeface="Times New Roman"/>
              <a:buChar char="●"/>
            </a:pPr>
            <a:r>
              <a:rPr lang="en-GB">
                <a:latin typeface="Times New Roman"/>
                <a:ea typeface="Times New Roman"/>
                <a:cs typeface="Times New Roman"/>
                <a:sym typeface="Times New Roman"/>
              </a:rPr>
              <a:t>Main power turning on backup power </a:t>
            </a:r>
            <a:r>
              <a:rPr lang="en-GB">
                <a:latin typeface="Times New Roman"/>
                <a:ea typeface="Times New Roman"/>
                <a:cs typeface="Times New Roman"/>
                <a:sym typeface="Times New Roman"/>
              </a:rPr>
              <a:t>status </a:t>
            </a:r>
            <a:r>
              <a:rPr lang="en-GB">
                <a:latin typeface="Times New Roman"/>
                <a:ea typeface="Times New Roman"/>
                <a:cs typeface="Times New Roman"/>
                <a:sym typeface="Times New Roman"/>
              </a:rPr>
              <a:t>LED when backup power is shut off.</a:t>
            </a:r>
            <a:endParaRPr>
              <a:latin typeface="Times New Roman"/>
              <a:ea typeface="Times New Roman"/>
              <a:cs typeface="Times New Roman"/>
              <a:sym typeface="Times New Roman"/>
            </a:endParaRPr>
          </a:p>
          <a:p>
            <a:pPr indent="-342900" lvl="0" marL="457200" rtl="0" algn="l">
              <a:spcBef>
                <a:spcPts val="0"/>
              </a:spcBef>
              <a:spcAft>
                <a:spcPts val="0"/>
              </a:spcAft>
              <a:buSzPts val="1800"/>
              <a:buFont typeface="Times New Roman"/>
              <a:buChar char="●"/>
            </a:pPr>
            <a:r>
              <a:rPr lang="en-GB">
                <a:latin typeface="Times New Roman"/>
                <a:ea typeface="Times New Roman"/>
                <a:cs typeface="Times New Roman"/>
                <a:sym typeface="Times New Roman"/>
              </a:rPr>
              <a:t>Currently optimizing the Housing for system.</a:t>
            </a:r>
            <a:endParaRPr>
              <a:latin typeface="Times New Roman"/>
              <a:ea typeface="Times New Roman"/>
              <a:cs typeface="Times New Roman"/>
              <a:sym typeface="Times New Roman"/>
            </a:endParaRPr>
          </a:p>
          <a:p>
            <a:pPr indent="-342900" lvl="0" marL="457200" rtl="0" algn="l">
              <a:spcBef>
                <a:spcPts val="0"/>
              </a:spcBef>
              <a:spcAft>
                <a:spcPts val="0"/>
              </a:spcAft>
              <a:buSzPts val="1800"/>
              <a:buFont typeface="Times New Roman"/>
              <a:buChar char="●"/>
            </a:pPr>
            <a:r>
              <a:rPr lang="en-GB">
                <a:latin typeface="Times New Roman"/>
                <a:ea typeface="Times New Roman"/>
                <a:cs typeface="Times New Roman"/>
                <a:sym typeface="Times New Roman"/>
              </a:rPr>
              <a:t>Programming ESP32 on Main PCB using the CP2102 chip.</a:t>
            </a:r>
            <a:endParaRPr>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App Basic Functionality </a:t>
            </a:r>
            <a:endParaRPr/>
          </a:p>
        </p:txBody>
      </p:sp>
      <p:pic>
        <p:nvPicPr>
          <p:cNvPr id="173" name="Google Shape;173;p26" title="IMG_0397.MOV">
            <a:hlinkClick r:id="rId3"/>
          </p:cNvPr>
          <p:cNvPicPr preferRelativeResize="0"/>
          <p:nvPr/>
        </p:nvPicPr>
        <p:blipFill>
          <a:blip r:embed="rId4">
            <a:alphaModFix/>
          </a:blip>
          <a:stretch>
            <a:fillRect/>
          </a:stretch>
        </p:blipFill>
        <p:spPr>
          <a:xfrm>
            <a:off x="641450" y="1245475"/>
            <a:ext cx="5152974" cy="3655598"/>
          </a:xfrm>
          <a:prstGeom prst="rect">
            <a:avLst/>
          </a:prstGeom>
          <a:noFill/>
          <a:ln>
            <a:noFill/>
          </a:ln>
        </p:spPr>
      </p:pic>
      <p:sp>
        <p:nvSpPr>
          <p:cNvPr id="174" name="Google Shape;174;p26"/>
          <p:cNvSpPr txBox="1"/>
          <p:nvPr/>
        </p:nvSpPr>
        <p:spPr>
          <a:xfrm>
            <a:off x="6088625" y="1258025"/>
            <a:ext cx="2743800" cy="365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chemeClr val="accent3"/>
                </a:solidFill>
                <a:latin typeface="Average"/>
                <a:ea typeface="Average"/>
                <a:cs typeface="Average"/>
                <a:sym typeface="Average"/>
              </a:rPr>
              <a:t>Basic Functionalities:</a:t>
            </a:r>
            <a:endParaRPr sz="1800">
              <a:solidFill>
                <a:schemeClr val="accent3"/>
              </a:solidFill>
              <a:latin typeface="Average"/>
              <a:ea typeface="Average"/>
              <a:cs typeface="Average"/>
              <a:sym typeface="Average"/>
            </a:endParaRPr>
          </a:p>
          <a:p>
            <a:pPr indent="-342900" lvl="0" marL="457200" rtl="0" algn="l">
              <a:spcBef>
                <a:spcPts val="0"/>
              </a:spcBef>
              <a:spcAft>
                <a:spcPts val="0"/>
              </a:spcAft>
              <a:buClr>
                <a:schemeClr val="accent3"/>
              </a:buClr>
              <a:buSzPts val="1800"/>
              <a:buFont typeface="Average"/>
              <a:buChar char="●"/>
            </a:pPr>
            <a:r>
              <a:rPr lang="en-GB" sz="1800">
                <a:solidFill>
                  <a:schemeClr val="accent3"/>
                </a:solidFill>
                <a:latin typeface="Average"/>
                <a:ea typeface="Average"/>
                <a:cs typeface="Average"/>
                <a:sym typeface="Average"/>
              </a:rPr>
              <a:t>Login</a:t>
            </a:r>
            <a:endParaRPr sz="1800">
              <a:solidFill>
                <a:schemeClr val="accent3"/>
              </a:solidFill>
              <a:latin typeface="Average"/>
              <a:ea typeface="Average"/>
              <a:cs typeface="Average"/>
              <a:sym typeface="Average"/>
            </a:endParaRPr>
          </a:p>
          <a:p>
            <a:pPr indent="-342900" lvl="0" marL="457200" rtl="0" algn="l">
              <a:spcBef>
                <a:spcPts val="0"/>
              </a:spcBef>
              <a:spcAft>
                <a:spcPts val="0"/>
              </a:spcAft>
              <a:buClr>
                <a:schemeClr val="accent3"/>
              </a:buClr>
              <a:buSzPts val="1800"/>
              <a:buFont typeface="Average"/>
              <a:buChar char="●"/>
            </a:pPr>
            <a:r>
              <a:rPr lang="en-GB" sz="1800">
                <a:solidFill>
                  <a:schemeClr val="accent3"/>
                </a:solidFill>
                <a:latin typeface="Average"/>
                <a:ea typeface="Average"/>
                <a:cs typeface="Average"/>
                <a:sym typeface="Average"/>
              </a:rPr>
              <a:t>Register</a:t>
            </a:r>
            <a:endParaRPr sz="1800">
              <a:solidFill>
                <a:schemeClr val="accent3"/>
              </a:solidFill>
              <a:latin typeface="Average"/>
              <a:ea typeface="Average"/>
              <a:cs typeface="Average"/>
              <a:sym typeface="Average"/>
            </a:endParaRPr>
          </a:p>
          <a:p>
            <a:pPr indent="-342900" lvl="0" marL="457200" rtl="0" algn="l">
              <a:spcBef>
                <a:spcPts val="0"/>
              </a:spcBef>
              <a:spcAft>
                <a:spcPts val="0"/>
              </a:spcAft>
              <a:buClr>
                <a:schemeClr val="accent3"/>
              </a:buClr>
              <a:buSzPts val="1800"/>
              <a:buFont typeface="Average"/>
              <a:buChar char="●"/>
            </a:pPr>
            <a:r>
              <a:rPr lang="en-GB" sz="1800">
                <a:solidFill>
                  <a:schemeClr val="accent3"/>
                </a:solidFill>
                <a:latin typeface="Average"/>
                <a:ea typeface="Average"/>
                <a:cs typeface="Average"/>
                <a:sym typeface="Average"/>
              </a:rPr>
              <a:t>Connection</a:t>
            </a:r>
            <a:endParaRPr sz="1800">
              <a:solidFill>
                <a:schemeClr val="accent3"/>
              </a:solidFill>
              <a:latin typeface="Average"/>
              <a:ea typeface="Average"/>
              <a:cs typeface="Average"/>
              <a:sym typeface="Averag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
                                        </p:tgtEl>
                                        <p:attrNameLst>
                                          <p:attrName>style.visibility</p:attrName>
                                        </p:attrNameLst>
                                      </p:cBhvr>
                                      <p:to>
                                        <p:strVal val="visible"/>
                                      </p:to>
                                    </p:set>
                                    <p:animEffect filter="fade" transition="in">
                                      <p:cBhvr>
                                        <p:cTn dur="1000"/>
                                        <p:tgtEl>
                                          <p:spTgt spid="1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27"/>
          <p:cNvSpPr txBox="1"/>
          <p:nvPr>
            <p:ph type="title"/>
          </p:nvPr>
        </p:nvSpPr>
        <p:spPr>
          <a:xfrm>
            <a:off x="169625" y="3254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System with App Integration Testing  </a:t>
            </a:r>
            <a:endParaRPr/>
          </a:p>
        </p:txBody>
      </p:sp>
      <p:pic>
        <p:nvPicPr>
          <p:cNvPr id="180" name="Google Shape;180;p27" title="IMG_0398.MOV">
            <a:hlinkClick r:id="rId3"/>
          </p:cNvPr>
          <p:cNvPicPr preferRelativeResize="0"/>
          <p:nvPr/>
        </p:nvPicPr>
        <p:blipFill>
          <a:blip r:embed="rId4">
            <a:alphaModFix/>
          </a:blip>
          <a:stretch>
            <a:fillRect/>
          </a:stretch>
        </p:blipFill>
        <p:spPr>
          <a:xfrm>
            <a:off x="0" y="1483375"/>
            <a:ext cx="4703300" cy="3518074"/>
          </a:xfrm>
          <a:prstGeom prst="rect">
            <a:avLst/>
          </a:prstGeom>
          <a:noFill/>
          <a:ln>
            <a:noFill/>
          </a:ln>
        </p:spPr>
      </p:pic>
      <p:graphicFrame>
        <p:nvGraphicFramePr>
          <p:cNvPr id="181" name="Google Shape;181;p27"/>
          <p:cNvGraphicFramePr/>
          <p:nvPr/>
        </p:nvGraphicFramePr>
        <p:xfrm>
          <a:off x="4789125" y="1575425"/>
          <a:ext cx="3000000" cy="3000000"/>
        </p:xfrm>
        <a:graphic>
          <a:graphicData uri="http://schemas.openxmlformats.org/drawingml/2006/table">
            <a:tbl>
              <a:tblPr>
                <a:noFill/>
                <a:tableStyleId>{CD03AB00-E0A4-467F-BD99-CE64EAE000A3}</a:tableStyleId>
              </a:tblPr>
              <a:tblGrid>
                <a:gridCol w="1429200"/>
                <a:gridCol w="1429200"/>
                <a:gridCol w="1429200"/>
              </a:tblGrid>
              <a:tr h="402525">
                <a:tc>
                  <a:txBody>
                    <a:bodyPr/>
                    <a:lstStyle/>
                    <a:p>
                      <a:pPr indent="0" lvl="0" marL="0" rtl="0" algn="l">
                        <a:spcBef>
                          <a:spcPts val="0"/>
                        </a:spcBef>
                        <a:spcAft>
                          <a:spcPts val="0"/>
                        </a:spcAft>
                        <a:buNone/>
                      </a:pPr>
                      <a:r>
                        <a:rPr lang="en-GB" sz="1200">
                          <a:solidFill>
                            <a:schemeClr val="dk1"/>
                          </a:solidFill>
                        </a:rPr>
                        <a:t>Test #</a:t>
                      </a:r>
                      <a:endParaRPr sz="1200">
                        <a:solidFill>
                          <a:schemeClr val="dk1"/>
                        </a:solidFill>
                      </a:endParaRPr>
                    </a:p>
                  </a:txBody>
                  <a:tcPr marT="91425" marB="91425" marR="91425" marL="91425">
                    <a:solidFill>
                      <a:srgbClr val="000000"/>
                    </a:solidFill>
                  </a:tcPr>
                </a:tc>
                <a:tc>
                  <a:txBody>
                    <a:bodyPr/>
                    <a:lstStyle/>
                    <a:p>
                      <a:pPr indent="0" lvl="0" marL="0" rtl="0" algn="l">
                        <a:spcBef>
                          <a:spcPts val="0"/>
                        </a:spcBef>
                        <a:spcAft>
                          <a:spcPts val="0"/>
                        </a:spcAft>
                        <a:buNone/>
                      </a:pPr>
                      <a:r>
                        <a:rPr lang="en-GB" sz="1100">
                          <a:solidFill>
                            <a:schemeClr val="dk1"/>
                          </a:solidFill>
                        </a:rPr>
                        <a:t>App </a:t>
                      </a:r>
                      <a:r>
                        <a:rPr lang="en-GB" sz="1100">
                          <a:solidFill>
                            <a:schemeClr val="dk1"/>
                          </a:solidFill>
                        </a:rPr>
                        <a:t>Receiving</a:t>
                      </a:r>
                      <a:r>
                        <a:rPr lang="en-GB" sz="1100">
                          <a:solidFill>
                            <a:schemeClr val="dk1"/>
                          </a:solidFill>
                        </a:rPr>
                        <a:t> Detection Log Latency</a:t>
                      </a:r>
                      <a:endParaRPr sz="1100">
                        <a:solidFill>
                          <a:schemeClr val="dk1"/>
                        </a:solidFill>
                      </a:endParaRPr>
                    </a:p>
                  </a:txBody>
                  <a:tcPr marT="91425" marB="91425" marR="91425" marL="91425">
                    <a:solidFill>
                      <a:srgbClr val="000000"/>
                    </a:solidFill>
                  </a:tcPr>
                </a:tc>
                <a:tc>
                  <a:txBody>
                    <a:bodyPr/>
                    <a:lstStyle/>
                    <a:p>
                      <a:pPr indent="0" lvl="0" marL="0" rtl="0" algn="l">
                        <a:spcBef>
                          <a:spcPts val="0"/>
                        </a:spcBef>
                        <a:spcAft>
                          <a:spcPts val="0"/>
                        </a:spcAft>
                        <a:buNone/>
                      </a:pPr>
                      <a:r>
                        <a:rPr lang="en-GB" sz="1200">
                          <a:solidFill>
                            <a:schemeClr val="dk1"/>
                          </a:solidFill>
                        </a:rPr>
                        <a:t>App </a:t>
                      </a:r>
                      <a:r>
                        <a:rPr lang="en-GB" sz="1200">
                          <a:solidFill>
                            <a:schemeClr val="dk1"/>
                          </a:solidFill>
                        </a:rPr>
                        <a:t>Sounding</a:t>
                      </a:r>
                      <a:r>
                        <a:rPr lang="en-GB" sz="1200">
                          <a:solidFill>
                            <a:schemeClr val="dk1"/>
                          </a:solidFill>
                        </a:rPr>
                        <a:t> Off Alarm Latency</a:t>
                      </a:r>
                      <a:endParaRPr sz="1200">
                        <a:solidFill>
                          <a:schemeClr val="dk1"/>
                        </a:solidFill>
                      </a:endParaRPr>
                    </a:p>
                  </a:txBody>
                  <a:tcPr marT="91425" marB="91425" marR="91425" marL="91425">
                    <a:solidFill>
                      <a:srgbClr val="000000"/>
                    </a:solidFill>
                  </a:tcPr>
                </a:tc>
              </a:tr>
              <a:tr h="381000">
                <a:tc>
                  <a:txBody>
                    <a:bodyPr/>
                    <a:lstStyle/>
                    <a:p>
                      <a:pPr indent="0" lvl="0" marL="0" rtl="0" algn="l">
                        <a:spcBef>
                          <a:spcPts val="0"/>
                        </a:spcBef>
                        <a:spcAft>
                          <a:spcPts val="0"/>
                        </a:spcAft>
                        <a:buNone/>
                      </a:pPr>
                      <a:r>
                        <a:rPr lang="en-GB" sz="1200">
                          <a:solidFill>
                            <a:schemeClr val="dk1"/>
                          </a:solidFill>
                        </a:rPr>
                        <a:t>1</a:t>
                      </a:r>
                      <a:endParaRPr sz="1200">
                        <a:solidFill>
                          <a:schemeClr val="dk1"/>
                        </a:solidFill>
                      </a:endParaRPr>
                    </a:p>
                  </a:txBody>
                  <a:tcPr marT="91425" marB="91425" marR="91425" marL="91425"/>
                </a:tc>
                <a:tc>
                  <a:txBody>
                    <a:bodyPr/>
                    <a:lstStyle/>
                    <a:p>
                      <a:pPr indent="0" lvl="0" marL="0" rtl="0" algn="l">
                        <a:spcBef>
                          <a:spcPts val="0"/>
                        </a:spcBef>
                        <a:spcAft>
                          <a:spcPts val="0"/>
                        </a:spcAft>
                        <a:buNone/>
                      </a:pPr>
                      <a:r>
                        <a:rPr lang="en-GB" sz="1200">
                          <a:solidFill>
                            <a:schemeClr val="dk1"/>
                          </a:solidFill>
                        </a:rPr>
                        <a:t>1.76 sec</a:t>
                      </a:r>
                      <a:endParaRPr sz="1200">
                        <a:solidFill>
                          <a:schemeClr val="dk1"/>
                        </a:solidFill>
                      </a:endParaRPr>
                    </a:p>
                  </a:txBody>
                  <a:tcPr marT="91425" marB="91425" marR="91425" marL="91425"/>
                </a:tc>
                <a:tc>
                  <a:txBody>
                    <a:bodyPr/>
                    <a:lstStyle/>
                    <a:p>
                      <a:pPr indent="0" lvl="0" marL="0" rtl="0" algn="l">
                        <a:spcBef>
                          <a:spcPts val="0"/>
                        </a:spcBef>
                        <a:spcAft>
                          <a:spcPts val="0"/>
                        </a:spcAft>
                        <a:buNone/>
                      </a:pPr>
                      <a:r>
                        <a:rPr lang="en-GB" sz="1200">
                          <a:solidFill>
                            <a:schemeClr val="dk1"/>
                          </a:solidFill>
                        </a:rPr>
                        <a:t>1.58 sec</a:t>
                      </a:r>
                      <a:endParaRPr sz="1200">
                        <a:solidFill>
                          <a:schemeClr val="dk1"/>
                        </a:solidFill>
                      </a:endParaRPr>
                    </a:p>
                  </a:txBody>
                  <a:tcPr marT="91425" marB="91425" marR="91425" marL="91425"/>
                </a:tc>
              </a:tr>
              <a:tr h="381000">
                <a:tc>
                  <a:txBody>
                    <a:bodyPr/>
                    <a:lstStyle/>
                    <a:p>
                      <a:pPr indent="0" lvl="0" marL="0" rtl="0" algn="l">
                        <a:spcBef>
                          <a:spcPts val="0"/>
                        </a:spcBef>
                        <a:spcAft>
                          <a:spcPts val="0"/>
                        </a:spcAft>
                        <a:buNone/>
                      </a:pPr>
                      <a:r>
                        <a:rPr lang="en-GB" sz="1200">
                          <a:solidFill>
                            <a:schemeClr val="dk1"/>
                          </a:solidFill>
                        </a:rPr>
                        <a:t>2</a:t>
                      </a:r>
                      <a:endParaRPr sz="1200">
                        <a:solidFill>
                          <a:schemeClr val="dk1"/>
                        </a:solidFill>
                      </a:endParaRPr>
                    </a:p>
                  </a:txBody>
                  <a:tcPr marT="91425" marB="91425" marR="91425" marL="91425"/>
                </a:tc>
                <a:tc>
                  <a:txBody>
                    <a:bodyPr/>
                    <a:lstStyle/>
                    <a:p>
                      <a:pPr indent="0" lvl="0" marL="0" rtl="0" algn="l">
                        <a:spcBef>
                          <a:spcPts val="0"/>
                        </a:spcBef>
                        <a:spcAft>
                          <a:spcPts val="0"/>
                        </a:spcAft>
                        <a:buNone/>
                      </a:pPr>
                      <a:r>
                        <a:rPr lang="en-GB" sz="1200">
                          <a:solidFill>
                            <a:schemeClr val="dk1"/>
                          </a:solidFill>
                        </a:rPr>
                        <a:t>1.88 sec</a:t>
                      </a:r>
                      <a:endParaRPr sz="1200">
                        <a:solidFill>
                          <a:schemeClr val="dk1"/>
                        </a:solidFill>
                      </a:endParaRPr>
                    </a:p>
                  </a:txBody>
                  <a:tcPr marT="91425" marB="91425" marR="91425" marL="91425"/>
                </a:tc>
                <a:tc>
                  <a:txBody>
                    <a:bodyPr/>
                    <a:lstStyle/>
                    <a:p>
                      <a:pPr indent="0" lvl="0" marL="0" rtl="0" algn="l">
                        <a:spcBef>
                          <a:spcPts val="0"/>
                        </a:spcBef>
                        <a:spcAft>
                          <a:spcPts val="0"/>
                        </a:spcAft>
                        <a:buNone/>
                      </a:pPr>
                      <a:r>
                        <a:rPr lang="en-GB" sz="1200">
                          <a:solidFill>
                            <a:schemeClr val="dk1"/>
                          </a:solidFill>
                        </a:rPr>
                        <a:t>2.10 sec</a:t>
                      </a:r>
                      <a:endParaRPr sz="1200">
                        <a:solidFill>
                          <a:schemeClr val="dk1"/>
                        </a:solidFill>
                      </a:endParaRPr>
                    </a:p>
                  </a:txBody>
                  <a:tcPr marT="91425" marB="91425" marR="91425" marL="91425"/>
                </a:tc>
              </a:tr>
              <a:tr h="381000">
                <a:tc>
                  <a:txBody>
                    <a:bodyPr/>
                    <a:lstStyle/>
                    <a:p>
                      <a:pPr indent="0" lvl="0" marL="0" rtl="0" algn="l">
                        <a:spcBef>
                          <a:spcPts val="0"/>
                        </a:spcBef>
                        <a:spcAft>
                          <a:spcPts val="0"/>
                        </a:spcAft>
                        <a:buNone/>
                      </a:pPr>
                      <a:r>
                        <a:rPr lang="en-GB" sz="1200">
                          <a:solidFill>
                            <a:schemeClr val="dk1"/>
                          </a:solidFill>
                        </a:rPr>
                        <a:t>3</a:t>
                      </a:r>
                      <a:endParaRPr sz="1200">
                        <a:solidFill>
                          <a:schemeClr val="dk1"/>
                        </a:solidFill>
                      </a:endParaRPr>
                    </a:p>
                  </a:txBody>
                  <a:tcPr marT="91425" marB="91425" marR="91425" marL="91425"/>
                </a:tc>
                <a:tc>
                  <a:txBody>
                    <a:bodyPr/>
                    <a:lstStyle/>
                    <a:p>
                      <a:pPr indent="0" lvl="0" marL="0" rtl="0" algn="l">
                        <a:spcBef>
                          <a:spcPts val="0"/>
                        </a:spcBef>
                        <a:spcAft>
                          <a:spcPts val="0"/>
                        </a:spcAft>
                        <a:buNone/>
                      </a:pPr>
                      <a:r>
                        <a:rPr lang="en-GB" sz="1200">
                          <a:solidFill>
                            <a:schemeClr val="dk1"/>
                          </a:solidFill>
                        </a:rPr>
                        <a:t>1.85 sec</a:t>
                      </a:r>
                      <a:endParaRPr sz="1200">
                        <a:solidFill>
                          <a:schemeClr val="dk1"/>
                        </a:solidFill>
                      </a:endParaRPr>
                    </a:p>
                  </a:txBody>
                  <a:tcPr marT="91425" marB="91425" marR="91425" marL="91425"/>
                </a:tc>
                <a:tc>
                  <a:txBody>
                    <a:bodyPr/>
                    <a:lstStyle/>
                    <a:p>
                      <a:pPr indent="0" lvl="0" marL="0" rtl="0" algn="l">
                        <a:spcBef>
                          <a:spcPts val="0"/>
                        </a:spcBef>
                        <a:spcAft>
                          <a:spcPts val="0"/>
                        </a:spcAft>
                        <a:buNone/>
                      </a:pPr>
                      <a:r>
                        <a:rPr lang="en-GB" sz="1200">
                          <a:solidFill>
                            <a:schemeClr val="dk1"/>
                          </a:solidFill>
                        </a:rPr>
                        <a:t>1.95 sec</a:t>
                      </a:r>
                      <a:endParaRPr sz="1200">
                        <a:solidFill>
                          <a:schemeClr val="dk1"/>
                        </a:solidFill>
                      </a:endParaRPr>
                    </a:p>
                  </a:txBody>
                  <a:tcPr marT="91425" marB="91425" marR="91425" marL="91425"/>
                </a:tc>
              </a:tr>
            </a:tbl>
          </a:graphicData>
        </a:graphic>
      </p:graphicFrame>
      <p:sp>
        <p:nvSpPr>
          <p:cNvPr id="182" name="Google Shape;182;p27"/>
          <p:cNvSpPr txBox="1"/>
          <p:nvPr/>
        </p:nvSpPr>
        <p:spPr>
          <a:xfrm>
            <a:off x="4867025" y="3711900"/>
            <a:ext cx="3996900" cy="106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chemeClr val="accent3"/>
                </a:solidFill>
                <a:latin typeface="Average"/>
                <a:ea typeface="Average"/>
                <a:cs typeface="Average"/>
                <a:sym typeface="Average"/>
              </a:rPr>
              <a:t>Testing latency from initial detection </a:t>
            </a:r>
            <a:r>
              <a:rPr lang="en-GB" sz="1800">
                <a:solidFill>
                  <a:schemeClr val="accent3"/>
                </a:solidFill>
                <a:latin typeface="Average"/>
                <a:ea typeface="Average"/>
                <a:cs typeface="Average"/>
                <a:sym typeface="Average"/>
              </a:rPr>
              <a:t>alongside</a:t>
            </a:r>
            <a:r>
              <a:rPr lang="en-GB" sz="1800">
                <a:solidFill>
                  <a:schemeClr val="accent3"/>
                </a:solidFill>
                <a:latin typeface="Average"/>
                <a:ea typeface="Average"/>
                <a:cs typeface="Average"/>
                <a:sym typeface="Average"/>
              </a:rPr>
              <a:t> latency for alarm response</a:t>
            </a:r>
            <a:endParaRPr sz="1800">
              <a:solidFill>
                <a:schemeClr val="accent3"/>
              </a:solidFill>
              <a:latin typeface="Average"/>
              <a:ea typeface="Average"/>
              <a:cs typeface="Average"/>
              <a:sym typeface="Averag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1000"/>
                                        <p:tgtEl>
                                          <p:spTgt spid="1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Software Challenges</a:t>
            </a:r>
            <a:endParaRPr/>
          </a:p>
        </p:txBody>
      </p:sp>
      <p:sp>
        <p:nvSpPr>
          <p:cNvPr id="188" name="Google Shape;188;p28"/>
          <p:cNvSpPr txBox="1"/>
          <p:nvPr/>
        </p:nvSpPr>
        <p:spPr>
          <a:xfrm>
            <a:off x="299050" y="1211125"/>
            <a:ext cx="4022100" cy="344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chemeClr val="accent3"/>
                </a:solidFill>
                <a:latin typeface="Average"/>
                <a:ea typeface="Average"/>
                <a:cs typeface="Average"/>
                <a:sym typeface="Average"/>
              </a:rPr>
              <a:t>                             </a:t>
            </a:r>
            <a:r>
              <a:rPr lang="en-GB" sz="1800" u="sng">
                <a:solidFill>
                  <a:schemeClr val="dk1"/>
                </a:solidFill>
                <a:latin typeface="Times New Roman"/>
                <a:ea typeface="Times New Roman"/>
                <a:cs typeface="Times New Roman"/>
                <a:sym typeface="Times New Roman"/>
              </a:rPr>
              <a:t>App</a:t>
            </a:r>
            <a:endParaRPr sz="1800" u="sng">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rPr lang="en-GB">
                <a:solidFill>
                  <a:schemeClr val="dk1"/>
                </a:solidFill>
                <a:latin typeface="Times New Roman"/>
                <a:ea typeface="Times New Roman"/>
                <a:cs typeface="Times New Roman"/>
                <a:sym typeface="Times New Roman"/>
              </a:rPr>
              <a:t>   Solved:</a:t>
            </a:r>
            <a:endParaRPr>
              <a:solidFill>
                <a:schemeClr val="dk1"/>
              </a:solidFill>
              <a:latin typeface="Times New Roman"/>
              <a:ea typeface="Times New Roman"/>
              <a:cs typeface="Times New Roman"/>
              <a:sym typeface="Times New Roman"/>
            </a:endParaRPr>
          </a:p>
          <a:p>
            <a:pPr indent="-317500" lvl="0" marL="457200" rtl="0" algn="l">
              <a:spcBef>
                <a:spcPts val="0"/>
              </a:spcBef>
              <a:spcAft>
                <a:spcPts val="0"/>
              </a:spcAft>
              <a:buClr>
                <a:schemeClr val="dk1"/>
              </a:buClr>
              <a:buSzPts val="1400"/>
              <a:buFont typeface="Times New Roman"/>
              <a:buChar char="●"/>
            </a:pPr>
            <a:r>
              <a:rPr lang="en-GB">
                <a:solidFill>
                  <a:schemeClr val="dk1"/>
                </a:solidFill>
                <a:latin typeface="Times New Roman"/>
                <a:ea typeface="Times New Roman"/>
                <a:cs typeface="Times New Roman"/>
                <a:sym typeface="Times New Roman"/>
              </a:rPr>
              <a:t>Flutter Inexperience</a:t>
            </a:r>
            <a:endParaRPr>
              <a:solidFill>
                <a:schemeClr val="dk1"/>
              </a:solidFill>
              <a:latin typeface="Times New Roman"/>
              <a:ea typeface="Times New Roman"/>
              <a:cs typeface="Times New Roman"/>
              <a:sym typeface="Times New Roman"/>
            </a:endParaRPr>
          </a:p>
          <a:p>
            <a:pPr indent="-317500" lvl="0" marL="457200" rtl="0" algn="l">
              <a:spcBef>
                <a:spcPts val="0"/>
              </a:spcBef>
              <a:spcAft>
                <a:spcPts val="0"/>
              </a:spcAft>
              <a:buClr>
                <a:schemeClr val="dk1"/>
              </a:buClr>
              <a:buSzPts val="1400"/>
              <a:buFont typeface="Times New Roman"/>
              <a:buChar char="●"/>
            </a:pPr>
            <a:r>
              <a:rPr lang="en-GB">
                <a:solidFill>
                  <a:schemeClr val="dk1"/>
                </a:solidFill>
                <a:latin typeface="Times New Roman"/>
                <a:ea typeface="Times New Roman"/>
                <a:cs typeface="Times New Roman"/>
                <a:sym typeface="Times New Roman"/>
              </a:rPr>
              <a:t>Loading of Images in App</a:t>
            </a:r>
            <a:endParaRPr>
              <a:solidFill>
                <a:schemeClr val="dk1"/>
              </a:solidFill>
              <a:latin typeface="Times New Roman"/>
              <a:ea typeface="Times New Roman"/>
              <a:cs typeface="Times New Roman"/>
              <a:sym typeface="Times New Roman"/>
            </a:endParaRPr>
          </a:p>
          <a:p>
            <a:pPr indent="-317500" lvl="0" marL="457200" rtl="0" algn="l">
              <a:spcBef>
                <a:spcPts val="0"/>
              </a:spcBef>
              <a:spcAft>
                <a:spcPts val="0"/>
              </a:spcAft>
              <a:buClr>
                <a:schemeClr val="dk1"/>
              </a:buClr>
              <a:buSzPts val="1400"/>
              <a:buFont typeface="Times New Roman"/>
              <a:buChar char="●"/>
            </a:pPr>
            <a:r>
              <a:rPr lang="en-GB">
                <a:solidFill>
                  <a:schemeClr val="dk1"/>
                </a:solidFill>
                <a:latin typeface="Times New Roman"/>
                <a:ea typeface="Times New Roman"/>
                <a:cs typeface="Times New Roman"/>
                <a:sym typeface="Times New Roman"/>
              </a:rPr>
              <a:t>Setting up Verification Code</a:t>
            </a:r>
            <a:endParaRPr>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rPr lang="en-GB">
                <a:solidFill>
                  <a:schemeClr val="dk1"/>
                </a:solidFill>
                <a:latin typeface="Times New Roman"/>
                <a:ea typeface="Times New Roman"/>
                <a:cs typeface="Times New Roman"/>
                <a:sym typeface="Times New Roman"/>
              </a:rPr>
              <a:t>   Ongoing:</a:t>
            </a:r>
            <a:endParaRPr>
              <a:solidFill>
                <a:schemeClr val="dk1"/>
              </a:solidFill>
              <a:latin typeface="Times New Roman"/>
              <a:ea typeface="Times New Roman"/>
              <a:cs typeface="Times New Roman"/>
              <a:sym typeface="Times New Roman"/>
            </a:endParaRPr>
          </a:p>
          <a:p>
            <a:pPr indent="-317500" lvl="0" marL="457200" rtl="0" algn="l">
              <a:spcBef>
                <a:spcPts val="0"/>
              </a:spcBef>
              <a:spcAft>
                <a:spcPts val="0"/>
              </a:spcAft>
              <a:buClr>
                <a:schemeClr val="dk1"/>
              </a:buClr>
              <a:buSzPts val="1400"/>
              <a:buFont typeface="Times New Roman"/>
              <a:buChar char="●"/>
            </a:pPr>
            <a:r>
              <a:rPr lang="en-GB">
                <a:solidFill>
                  <a:schemeClr val="dk1"/>
                </a:solidFill>
                <a:latin typeface="Times New Roman"/>
                <a:ea typeface="Times New Roman"/>
                <a:cs typeface="Times New Roman"/>
                <a:sym typeface="Times New Roman"/>
              </a:rPr>
              <a:t>Implementing Notifications with Firebase</a:t>
            </a:r>
            <a:endParaRPr>
              <a:solidFill>
                <a:schemeClr val="dk1"/>
              </a:solidFill>
              <a:latin typeface="Times New Roman"/>
              <a:ea typeface="Times New Roman"/>
              <a:cs typeface="Times New Roman"/>
              <a:sym typeface="Times New Roman"/>
            </a:endParaRPr>
          </a:p>
          <a:p>
            <a:pPr indent="-317500" lvl="0" marL="457200" rtl="0" algn="l">
              <a:spcBef>
                <a:spcPts val="0"/>
              </a:spcBef>
              <a:spcAft>
                <a:spcPts val="0"/>
              </a:spcAft>
              <a:buClr>
                <a:schemeClr val="dk1"/>
              </a:buClr>
              <a:buSzPts val="1400"/>
              <a:buFont typeface="Times New Roman"/>
              <a:buChar char="●"/>
            </a:pPr>
            <a:r>
              <a:rPr lang="en-GB">
                <a:solidFill>
                  <a:schemeClr val="dk1"/>
                </a:solidFill>
                <a:latin typeface="Times New Roman"/>
                <a:ea typeface="Times New Roman"/>
                <a:cs typeface="Times New Roman"/>
                <a:sym typeface="Times New Roman"/>
              </a:rPr>
              <a:t>Optimizing User Interface</a:t>
            </a:r>
            <a:endParaRPr>
              <a:solidFill>
                <a:schemeClr val="dk1"/>
              </a:solidFill>
              <a:latin typeface="Times New Roman"/>
              <a:ea typeface="Times New Roman"/>
              <a:cs typeface="Times New Roman"/>
              <a:sym typeface="Times New Roman"/>
            </a:endParaRPr>
          </a:p>
        </p:txBody>
      </p:sp>
      <p:sp>
        <p:nvSpPr>
          <p:cNvPr id="189" name="Google Shape;189;p28"/>
          <p:cNvSpPr txBox="1"/>
          <p:nvPr/>
        </p:nvSpPr>
        <p:spPr>
          <a:xfrm>
            <a:off x="4261450" y="1211125"/>
            <a:ext cx="4425900" cy="3588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1800" u="sng">
                <a:solidFill>
                  <a:schemeClr val="dk1"/>
                </a:solidFill>
                <a:latin typeface="Times New Roman"/>
                <a:ea typeface="Times New Roman"/>
                <a:cs typeface="Times New Roman"/>
                <a:sym typeface="Times New Roman"/>
              </a:rPr>
              <a:t>Embedded Programming</a:t>
            </a:r>
            <a:endParaRPr sz="1800" u="sng">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rPr lang="en-GB">
                <a:solidFill>
                  <a:schemeClr val="dk1"/>
                </a:solidFill>
                <a:latin typeface="Times New Roman"/>
                <a:ea typeface="Times New Roman"/>
                <a:cs typeface="Times New Roman"/>
                <a:sym typeface="Times New Roman"/>
              </a:rPr>
              <a:t>   Solved:</a:t>
            </a:r>
            <a:endParaRPr>
              <a:solidFill>
                <a:schemeClr val="dk1"/>
              </a:solidFill>
              <a:latin typeface="Times New Roman"/>
              <a:ea typeface="Times New Roman"/>
              <a:cs typeface="Times New Roman"/>
              <a:sym typeface="Times New Roman"/>
            </a:endParaRPr>
          </a:p>
          <a:p>
            <a:pPr indent="-317500" lvl="0" marL="457200" rtl="0" algn="l">
              <a:spcBef>
                <a:spcPts val="0"/>
              </a:spcBef>
              <a:spcAft>
                <a:spcPts val="0"/>
              </a:spcAft>
              <a:buClr>
                <a:schemeClr val="dk1"/>
              </a:buClr>
              <a:buSzPts val="1400"/>
              <a:buFont typeface="Times New Roman"/>
              <a:buChar char="●"/>
            </a:pPr>
            <a:r>
              <a:rPr lang="en-GB">
                <a:solidFill>
                  <a:schemeClr val="dk1"/>
                </a:solidFill>
                <a:latin typeface="Times New Roman"/>
                <a:ea typeface="Times New Roman"/>
                <a:cs typeface="Times New Roman"/>
                <a:sym typeface="Times New Roman"/>
              </a:rPr>
              <a:t>HTTP Calls with ESP32</a:t>
            </a:r>
            <a:endParaRPr>
              <a:solidFill>
                <a:schemeClr val="dk1"/>
              </a:solidFill>
              <a:latin typeface="Times New Roman"/>
              <a:ea typeface="Times New Roman"/>
              <a:cs typeface="Times New Roman"/>
              <a:sym typeface="Times New Roman"/>
            </a:endParaRPr>
          </a:p>
          <a:p>
            <a:pPr indent="-317500" lvl="0" marL="457200" rtl="0" algn="l">
              <a:spcBef>
                <a:spcPts val="0"/>
              </a:spcBef>
              <a:spcAft>
                <a:spcPts val="0"/>
              </a:spcAft>
              <a:buClr>
                <a:schemeClr val="dk1"/>
              </a:buClr>
              <a:buSzPts val="1400"/>
              <a:buFont typeface="Times New Roman"/>
              <a:buChar char="●"/>
            </a:pPr>
            <a:r>
              <a:rPr lang="en-GB">
                <a:solidFill>
                  <a:schemeClr val="dk1"/>
                </a:solidFill>
                <a:latin typeface="Times New Roman"/>
                <a:ea typeface="Times New Roman"/>
                <a:cs typeface="Times New Roman"/>
                <a:sym typeface="Times New Roman"/>
              </a:rPr>
              <a:t>Memory Fragmentation</a:t>
            </a:r>
            <a:endParaRPr>
              <a:solidFill>
                <a:schemeClr val="dk1"/>
              </a:solidFill>
              <a:latin typeface="Times New Roman"/>
              <a:ea typeface="Times New Roman"/>
              <a:cs typeface="Times New Roman"/>
              <a:sym typeface="Times New Roman"/>
            </a:endParaRPr>
          </a:p>
          <a:p>
            <a:pPr indent="-317500" lvl="0" marL="457200" rtl="0" algn="l">
              <a:spcBef>
                <a:spcPts val="0"/>
              </a:spcBef>
              <a:spcAft>
                <a:spcPts val="0"/>
              </a:spcAft>
              <a:buClr>
                <a:schemeClr val="dk1"/>
              </a:buClr>
              <a:buSzPts val="1400"/>
              <a:buFont typeface="Times New Roman"/>
              <a:buChar char="●"/>
            </a:pPr>
            <a:r>
              <a:rPr lang="en-GB">
                <a:solidFill>
                  <a:schemeClr val="dk1"/>
                </a:solidFill>
                <a:latin typeface="Times New Roman"/>
                <a:ea typeface="Times New Roman"/>
                <a:cs typeface="Times New Roman"/>
                <a:sym typeface="Times New Roman"/>
              </a:rPr>
              <a:t>Establishing WiFi Connection via Access Point</a:t>
            </a:r>
            <a:endParaRPr>
              <a:solidFill>
                <a:schemeClr val="dk1"/>
              </a:solidFill>
              <a:latin typeface="Times New Roman"/>
              <a:ea typeface="Times New Roman"/>
              <a:cs typeface="Times New Roman"/>
              <a:sym typeface="Times New Roman"/>
            </a:endParaRPr>
          </a:p>
          <a:p>
            <a:pPr indent="0" lvl="0" marL="457200" rtl="0" algn="l">
              <a:spcBef>
                <a:spcPts val="0"/>
              </a:spcBef>
              <a:spcAft>
                <a:spcPts val="0"/>
              </a:spcAft>
              <a:buNone/>
            </a:pPr>
            <a:r>
              <a:t/>
            </a:r>
            <a:endParaRPr>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rPr lang="en-GB">
                <a:solidFill>
                  <a:schemeClr val="dk1"/>
                </a:solidFill>
                <a:latin typeface="Times New Roman"/>
                <a:ea typeface="Times New Roman"/>
                <a:cs typeface="Times New Roman"/>
                <a:sym typeface="Times New Roman"/>
              </a:rPr>
              <a:t>   Ongoing:</a:t>
            </a:r>
            <a:endParaRPr>
              <a:solidFill>
                <a:schemeClr val="dk1"/>
              </a:solidFill>
              <a:latin typeface="Times New Roman"/>
              <a:ea typeface="Times New Roman"/>
              <a:cs typeface="Times New Roman"/>
              <a:sym typeface="Times New Roman"/>
            </a:endParaRPr>
          </a:p>
          <a:p>
            <a:pPr indent="-317500" lvl="0" marL="457200" rtl="0" algn="l">
              <a:spcBef>
                <a:spcPts val="0"/>
              </a:spcBef>
              <a:spcAft>
                <a:spcPts val="0"/>
              </a:spcAft>
              <a:buClr>
                <a:schemeClr val="dk1"/>
              </a:buClr>
              <a:buSzPts val="1400"/>
              <a:buFont typeface="Times New Roman"/>
              <a:buChar char="●"/>
            </a:pPr>
            <a:r>
              <a:rPr lang="en-GB">
                <a:solidFill>
                  <a:schemeClr val="dk1"/>
                </a:solidFill>
                <a:latin typeface="Times New Roman"/>
                <a:ea typeface="Times New Roman"/>
                <a:cs typeface="Times New Roman"/>
                <a:sym typeface="Times New Roman"/>
              </a:rPr>
              <a:t>Optimize Signal Processing</a:t>
            </a:r>
            <a:endParaRPr>
              <a:solidFill>
                <a:schemeClr val="dk1"/>
              </a:solidFill>
              <a:latin typeface="Times New Roman"/>
              <a:ea typeface="Times New Roman"/>
              <a:cs typeface="Times New Roman"/>
              <a:sym typeface="Times New Roman"/>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Full System Integration Demo </a:t>
            </a:r>
            <a:endParaRPr/>
          </a:p>
        </p:txBody>
      </p:sp>
      <p:pic>
        <p:nvPicPr>
          <p:cNvPr id="195" name="Google Shape;195;p29" title="IMG_0378.MOV">
            <a:hlinkClick r:id="rId3"/>
          </p:cNvPr>
          <p:cNvPicPr preferRelativeResize="0"/>
          <p:nvPr/>
        </p:nvPicPr>
        <p:blipFill>
          <a:blip r:embed="rId4">
            <a:alphaModFix/>
          </a:blip>
          <a:stretch>
            <a:fillRect/>
          </a:stretch>
        </p:blipFill>
        <p:spPr>
          <a:xfrm>
            <a:off x="433125" y="1017725"/>
            <a:ext cx="6055576" cy="3991027"/>
          </a:xfrm>
          <a:prstGeom prst="rect">
            <a:avLst/>
          </a:prstGeom>
          <a:noFill/>
          <a:ln>
            <a:noFill/>
          </a:ln>
        </p:spPr>
      </p:pic>
      <p:sp>
        <p:nvSpPr>
          <p:cNvPr id="196" name="Google Shape;196;p29"/>
          <p:cNvSpPr txBox="1"/>
          <p:nvPr/>
        </p:nvSpPr>
        <p:spPr>
          <a:xfrm>
            <a:off x="6699400" y="1175438"/>
            <a:ext cx="2314500" cy="367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chemeClr val="accent3"/>
                </a:solidFill>
                <a:latin typeface="Average"/>
                <a:ea typeface="Average"/>
                <a:cs typeface="Average"/>
                <a:sym typeface="Average"/>
              </a:rPr>
              <a:t>Demo of full system (Optical, </a:t>
            </a:r>
            <a:r>
              <a:rPr lang="en-GB" sz="1800">
                <a:solidFill>
                  <a:schemeClr val="accent3"/>
                </a:solidFill>
                <a:latin typeface="Average"/>
                <a:ea typeface="Average"/>
                <a:cs typeface="Average"/>
                <a:sym typeface="Average"/>
              </a:rPr>
              <a:t>Camera</a:t>
            </a:r>
            <a:r>
              <a:rPr lang="en-GB" sz="1800">
                <a:solidFill>
                  <a:schemeClr val="accent3"/>
                </a:solidFill>
                <a:latin typeface="Average"/>
                <a:ea typeface="Average"/>
                <a:cs typeface="Average"/>
                <a:sym typeface="Average"/>
              </a:rPr>
              <a:t>, Alarm, MCU) powered by the Power Supply Unit with app integration.</a:t>
            </a:r>
            <a:endParaRPr sz="1800">
              <a:solidFill>
                <a:schemeClr val="accent3"/>
              </a:solidFill>
              <a:latin typeface="Average"/>
              <a:ea typeface="Average"/>
              <a:cs typeface="Average"/>
              <a:sym typeface="Average"/>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Next Steps</a:t>
            </a:r>
            <a:endParaRPr/>
          </a:p>
        </p:txBody>
      </p:sp>
      <p:sp>
        <p:nvSpPr>
          <p:cNvPr id="202" name="Google Shape;202;p3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GB"/>
              <a:t>Finish housing design and 3D print</a:t>
            </a:r>
            <a:endParaRPr/>
          </a:p>
          <a:p>
            <a:pPr indent="-342900" lvl="0" marL="457200" rtl="0" algn="l">
              <a:spcBef>
                <a:spcPts val="0"/>
              </a:spcBef>
              <a:spcAft>
                <a:spcPts val="0"/>
              </a:spcAft>
              <a:buSzPts val="1800"/>
              <a:buChar char="●"/>
            </a:pPr>
            <a:r>
              <a:rPr lang="en-GB"/>
              <a:t>Further PCB Testing and revisions</a:t>
            </a:r>
            <a:endParaRPr/>
          </a:p>
          <a:p>
            <a:pPr indent="-342900" lvl="0" marL="457200" rtl="0" algn="l">
              <a:spcBef>
                <a:spcPts val="0"/>
              </a:spcBef>
              <a:spcAft>
                <a:spcPts val="0"/>
              </a:spcAft>
              <a:buSzPts val="1800"/>
              <a:buChar char="●"/>
            </a:pPr>
            <a:r>
              <a:rPr lang="en-GB"/>
              <a:t>Final system integration</a:t>
            </a:r>
            <a:endParaRPr/>
          </a:p>
          <a:p>
            <a:pPr indent="-342900" lvl="0" marL="457200" rtl="0" algn="l">
              <a:spcBef>
                <a:spcPts val="0"/>
              </a:spcBef>
              <a:spcAft>
                <a:spcPts val="0"/>
              </a:spcAft>
              <a:buSzPts val="1800"/>
              <a:buChar char="●"/>
            </a:pPr>
            <a:r>
              <a:rPr lang="en-GB"/>
              <a:t>Final system testing</a:t>
            </a:r>
            <a:endParaRPr/>
          </a:p>
          <a:p>
            <a:pPr indent="-342900" lvl="0" marL="457200" rtl="0" algn="l">
              <a:spcBef>
                <a:spcPts val="0"/>
              </a:spcBef>
              <a:spcAft>
                <a:spcPts val="0"/>
              </a:spcAft>
              <a:buSzPts val="1800"/>
              <a:buChar char="●"/>
            </a:pPr>
            <a:r>
              <a:rPr lang="en-GB"/>
              <a:t>App final details</a:t>
            </a:r>
            <a:endParaRPr/>
          </a:p>
          <a:p>
            <a:pPr indent="-342900" lvl="0" marL="457200" rtl="0" algn="l">
              <a:spcBef>
                <a:spcPts val="0"/>
              </a:spcBef>
              <a:spcAft>
                <a:spcPts val="0"/>
              </a:spcAft>
              <a:buSzPts val="1800"/>
              <a:buChar char="●"/>
            </a:pPr>
            <a:r>
              <a:rPr lang="en-GB"/>
              <a:t>Optimizing</a:t>
            </a:r>
            <a:r>
              <a:rPr lang="en-GB"/>
              <a:t> embedded programming </a:t>
            </a:r>
            <a:endParaRPr/>
          </a:p>
          <a:p>
            <a:pPr indent="0" lvl="0" marL="0" rtl="0" algn="l">
              <a:spcBef>
                <a:spcPts val="1200"/>
              </a:spcBef>
              <a:spcAft>
                <a:spcPts val="120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Overall </a:t>
            </a:r>
            <a:r>
              <a:rPr lang="en-GB"/>
              <a:t>function</a:t>
            </a:r>
            <a:r>
              <a:rPr lang="en-GB"/>
              <a:t> of the project </a:t>
            </a:r>
            <a:endParaRPr/>
          </a:p>
        </p:txBody>
      </p:sp>
      <p:sp>
        <p:nvSpPr>
          <p:cNvPr id="67" name="Google Shape;67;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25000" lnSpcReduction="20000"/>
          </a:bodyPr>
          <a:lstStyle/>
          <a:p>
            <a:pPr indent="0" lvl="0" marL="0" rtl="0" algn="l">
              <a:spcBef>
                <a:spcPts val="1200"/>
              </a:spcBef>
              <a:spcAft>
                <a:spcPts val="0"/>
              </a:spcAft>
              <a:buClr>
                <a:schemeClr val="dk1"/>
              </a:buClr>
              <a:buSzPts val="275"/>
              <a:buFont typeface="Arial"/>
              <a:buNone/>
            </a:pPr>
            <a:r>
              <a:rPr lang="en-GB" sz="6592">
                <a:latin typeface="Times New Roman"/>
                <a:ea typeface="Times New Roman"/>
                <a:cs typeface="Times New Roman"/>
                <a:sym typeface="Times New Roman"/>
              </a:rPr>
              <a:t>Our project is a power-efficient infrared security system that combines photonic technology with traditional security systems to create something more energy efficient and affordable. We're solving the big problems with regular security systems - they use too much power and cost way too much, especially when you want advanced features that need lots of computing power.</a:t>
            </a:r>
            <a:endParaRPr sz="6592">
              <a:latin typeface="Times New Roman"/>
              <a:ea typeface="Times New Roman"/>
              <a:cs typeface="Times New Roman"/>
              <a:sym typeface="Times New Roman"/>
            </a:endParaRPr>
          </a:p>
          <a:p>
            <a:pPr indent="0" lvl="0" marL="0" rtl="0" algn="l">
              <a:spcBef>
                <a:spcPts val="1200"/>
              </a:spcBef>
              <a:spcAft>
                <a:spcPts val="0"/>
              </a:spcAft>
              <a:buClr>
                <a:schemeClr val="dk1"/>
              </a:buClr>
              <a:buSzPts val="275"/>
              <a:buFont typeface="Arial"/>
              <a:buNone/>
            </a:pPr>
            <a:r>
              <a:rPr lang="en-GB" sz="6592">
                <a:latin typeface="Times New Roman"/>
                <a:ea typeface="Times New Roman"/>
                <a:cs typeface="Times New Roman"/>
                <a:sym typeface="Times New Roman"/>
              </a:rPr>
              <a:t>We're designing a system that's not just energy efficient but also cost-effective by using photonics. It's perfect for people who want privacy in their offices, classrooms, bedrooms, or other indoor spaces.</a:t>
            </a:r>
            <a:endParaRPr sz="6592">
              <a:latin typeface="Times New Roman"/>
              <a:ea typeface="Times New Roman"/>
              <a:cs typeface="Times New Roman"/>
              <a:sym typeface="Times New Roman"/>
            </a:endParaRPr>
          </a:p>
          <a:p>
            <a:pPr indent="0" lvl="0" marL="0" rtl="0" algn="l">
              <a:spcBef>
                <a:spcPts val="1200"/>
              </a:spcBef>
              <a:spcAft>
                <a:spcPts val="0"/>
              </a:spcAft>
              <a:buClr>
                <a:schemeClr val="dk1"/>
              </a:buClr>
              <a:buSzPts val="275"/>
              <a:buFont typeface="Arial"/>
              <a:buNone/>
            </a:pPr>
            <a:r>
              <a:rPr lang="en-GB" sz="6592">
                <a:latin typeface="Times New Roman"/>
                <a:ea typeface="Times New Roman"/>
                <a:cs typeface="Times New Roman"/>
                <a:sym typeface="Times New Roman"/>
              </a:rPr>
              <a:t>The system is simple to use - you control everything through a mobile app where you can arm or disarm it. When someone trips the system, it sets off an alarm at the location, takes pictures of the intruders, and sends you notifications right away. We've also included backup battery power so it keeps working even if the electricity goes out.</a:t>
            </a:r>
            <a:endParaRPr sz="6592">
              <a:latin typeface="Times New Roman"/>
              <a:ea typeface="Times New Roman"/>
              <a:cs typeface="Times New Roman"/>
              <a:sym typeface="Times New Roman"/>
            </a:endParaRPr>
          </a:p>
          <a:p>
            <a:pPr indent="0" lvl="0" marL="0" rtl="0" algn="l">
              <a:spcBef>
                <a:spcPts val="1200"/>
              </a:spcBef>
              <a:spcAft>
                <a:spcPts val="0"/>
              </a:spcAft>
              <a:buClr>
                <a:schemeClr val="dk1"/>
              </a:buClr>
              <a:buSzPct val="61111"/>
              <a:buFont typeface="Arial"/>
              <a:buNone/>
            </a:pPr>
            <a:r>
              <a:t/>
            </a:r>
            <a:endParaRPr/>
          </a:p>
          <a:p>
            <a:pPr indent="0" lvl="0" marL="0" rtl="0" algn="l">
              <a:spcBef>
                <a:spcPts val="0"/>
              </a:spcBef>
              <a:spcAft>
                <a:spcPts val="12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Engineering Requirements and Specifications</a:t>
            </a:r>
            <a:endParaRPr/>
          </a:p>
        </p:txBody>
      </p:sp>
      <p:graphicFrame>
        <p:nvGraphicFramePr>
          <p:cNvPr id="73" name="Google Shape;73;p15"/>
          <p:cNvGraphicFramePr/>
          <p:nvPr/>
        </p:nvGraphicFramePr>
        <p:xfrm>
          <a:off x="311700" y="1312338"/>
          <a:ext cx="3000000" cy="3000000"/>
        </p:xfrm>
        <a:graphic>
          <a:graphicData uri="http://schemas.openxmlformats.org/drawingml/2006/table">
            <a:tbl>
              <a:tblPr>
                <a:noFill/>
                <a:tableStyleId>{CD03AB00-E0A4-467F-BD99-CE64EAE000A3}</a:tableStyleId>
              </a:tblPr>
              <a:tblGrid>
                <a:gridCol w="2060775"/>
                <a:gridCol w="2060775"/>
              </a:tblGrid>
              <a:tr h="381000">
                <a:tc>
                  <a:txBody>
                    <a:bodyPr/>
                    <a:lstStyle/>
                    <a:p>
                      <a:pPr indent="0" lvl="0" marL="0" rtl="0" algn="l">
                        <a:spcBef>
                          <a:spcPts val="0"/>
                        </a:spcBef>
                        <a:spcAft>
                          <a:spcPts val="0"/>
                        </a:spcAft>
                        <a:buNone/>
                      </a:pPr>
                      <a:r>
                        <a:rPr b="1" lang="en-GB">
                          <a:solidFill>
                            <a:schemeClr val="dk1"/>
                          </a:solidFill>
                          <a:latin typeface="Times New Roman"/>
                          <a:ea typeface="Times New Roman"/>
                          <a:cs typeface="Times New Roman"/>
                          <a:sym typeface="Times New Roman"/>
                        </a:rPr>
                        <a:t>Feature</a:t>
                      </a:r>
                      <a:endParaRPr b="1">
                        <a:solidFill>
                          <a:schemeClr val="dk1"/>
                        </a:solidFill>
                        <a:latin typeface="Times New Roman"/>
                        <a:ea typeface="Times New Roman"/>
                        <a:cs typeface="Times New Roman"/>
                        <a:sym typeface="Times New Roman"/>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000000"/>
                    </a:solidFill>
                  </a:tcPr>
                </a:tc>
                <a:tc>
                  <a:txBody>
                    <a:bodyPr/>
                    <a:lstStyle/>
                    <a:p>
                      <a:pPr indent="0" lvl="0" marL="0" rtl="0" algn="l">
                        <a:spcBef>
                          <a:spcPts val="0"/>
                        </a:spcBef>
                        <a:spcAft>
                          <a:spcPts val="0"/>
                        </a:spcAft>
                        <a:buNone/>
                      </a:pPr>
                      <a:r>
                        <a:rPr b="1" lang="en-GB">
                          <a:solidFill>
                            <a:schemeClr val="dk1"/>
                          </a:solidFill>
                          <a:latin typeface="Times New Roman"/>
                          <a:ea typeface="Times New Roman"/>
                          <a:cs typeface="Times New Roman"/>
                          <a:sym typeface="Times New Roman"/>
                        </a:rPr>
                        <a:t>Requirement</a:t>
                      </a:r>
                      <a:endParaRPr b="1">
                        <a:solidFill>
                          <a:schemeClr val="dk1"/>
                        </a:solidFill>
                        <a:latin typeface="Times New Roman"/>
                        <a:ea typeface="Times New Roman"/>
                        <a:cs typeface="Times New Roman"/>
                        <a:sym typeface="Times New Roman"/>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000000"/>
                    </a:solidFill>
                  </a:tcPr>
                </a:tc>
              </a:tr>
              <a:tr h="381000">
                <a:tc>
                  <a:txBody>
                    <a:bodyPr/>
                    <a:lstStyle/>
                    <a:p>
                      <a:pPr indent="0" lvl="0" marL="0" rtl="0" algn="l">
                        <a:spcBef>
                          <a:spcPts val="0"/>
                        </a:spcBef>
                        <a:spcAft>
                          <a:spcPts val="0"/>
                        </a:spcAft>
                        <a:buNone/>
                      </a:pPr>
                      <a:r>
                        <a:rPr lang="en-GB" sz="1200">
                          <a:solidFill>
                            <a:schemeClr val="lt1"/>
                          </a:solidFill>
                          <a:latin typeface="Times New Roman"/>
                          <a:ea typeface="Times New Roman"/>
                          <a:cs typeface="Times New Roman"/>
                          <a:sym typeface="Times New Roman"/>
                        </a:rPr>
                        <a:t>Detection range</a:t>
                      </a:r>
                      <a:endParaRPr b="1" sz="1200">
                        <a:solidFill>
                          <a:schemeClr val="lt1"/>
                        </a:solidFill>
                        <a:latin typeface="Times New Roman"/>
                        <a:ea typeface="Times New Roman"/>
                        <a:cs typeface="Times New Roman"/>
                        <a:sym typeface="Times New Roman"/>
                      </a:endParaRPr>
                    </a:p>
                  </a:txBody>
                  <a:tcPr marT="64800" marB="64800" marR="64800" marL="648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rPr lang="en-GB" sz="1200">
                          <a:solidFill>
                            <a:schemeClr val="lt1"/>
                          </a:solidFill>
                          <a:latin typeface="Times New Roman"/>
                          <a:ea typeface="Times New Roman"/>
                          <a:cs typeface="Times New Roman"/>
                          <a:sym typeface="Times New Roman"/>
                        </a:rPr>
                        <a:t> 0.5-1 meter</a:t>
                      </a:r>
                      <a:endParaRPr sz="1200">
                        <a:solidFill>
                          <a:schemeClr val="lt1"/>
                        </a:solidFill>
                        <a:latin typeface="Times New Roman"/>
                        <a:ea typeface="Times New Roman"/>
                        <a:cs typeface="Times New Roman"/>
                        <a:sym typeface="Times New Roman"/>
                      </a:endParaRPr>
                    </a:p>
                  </a:txBody>
                  <a:tcPr marT="64800" marB="64800" marR="64800" marL="648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00"/>
                    </a:solidFill>
                  </a:tcPr>
                </a:tc>
              </a:tr>
              <a:tr h="381000">
                <a:tc>
                  <a:txBody>
                    <a:bodyPr/>
                    <a:lstStyle/>
                    <a:p>
                      <a:pPr indent="0" lvl="0" marL="0" rtl="0" algn="l">
                        <a:spcBef>
                          <a:spcPts val="0"/>
                        </a:spcBef>
                        <a:spcAft>
                          <a:spcPts val="0"/>
                        </a:spcAft>
                        <a:buNone/>
                      </a:pPr>
                      <a:r>
                        <a:rPr lang="en-GB" sz="1200">
                          <a:solidFill>
                            <a:schemeClr val="lt1"/>
                          </a:solidFill>
                          <a:latin typeface="Times New Roman"/>
                          <a:ea typeface="Times New Roman"/>
                          <a:cs typeface="Times New Roman"/>
                          <a:sym typeface="Times New Roman"/>
                        </a:rPr>
                        <a:t>Object detection accuracy</a:t>
                      </a:r>
                      <a:endParaRPr b="1" sz="1200">
                        <a:solidFill>
                          <a:schemeClr val="lt1"/>
                        </a:solidFill>
                        <a:latin typeface="Times New Roman"/>
                        <a:ea typeface="Times New Roman"/>
                        <a:cs typeface="Times New Roman"/>
                        <a:sym typeface="Times New Roman"/>
                      </a:endParaRPr>
                    </a:p>
                  </a:txBody>
                  <a:tcPr marT="64800" marB="64800" marR="64800" marL="648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rPr lang="en-GB" sz="1200">
                          <a:solidFill>
                            <a:schemeClr val="lt1"/>
                          </a:solidFill>
                          <a:latin typeface="Times New Roman"/>
                          <a:ea typeface="Times New Roman"/>
                          <a:cs typeface="Times New Roman"/>
                          <a:sym typeface="Times New Roman"/>
                        </a:rPr>
                        <a:t>Accuracy of at least 80% </a:t>
                      </a:r>
                      <a:endParaRPr sz="1200">
                        <a:solidFill>
                          <a:schemeClr val="lt1"/>
                        </a:solidFill>
                        <a:latin typeface="Times New Roman"/>
                        <a:ea typeface="Times New Roman"/>
                        <a:cs typeface="Times New Roman"/>
                        <a:sym typeface="Times New Roman"/>
                      </a:endParaRPr>
                    </a:p>
                  </a:txBody>
                  <a:tcPr marT="64800" marB="64800" marR="64800" marL="648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00"/>
                    </a:solidFill>
                  </a:tcPr>
                </a:tc>
              </a:tr>
              <a:tr h="381000">
                <a:tc>
                  <a:txBody>
                    <a:bodyPr/>
                    <a:lstStyle/>
                    <a:p>
                      <a:pPr indent="0" lvl="0" marL="0" rtl="0" algn="l">
                        <a:spcBef>
                          <a:spcPts val="0"/>
                        </a:spcBef>
                        <a:spcAft>
                          <a:spcPts val="0"/>
                        </a:spcAft>
                        <a:buNone/>
                      </a:pPr>
                      <a:r>
                        <a:rPr b="1" lang="en-GB" sz="1200">
                          <a:solidFill>
                            <a:schemeClr val="lt1"/>
                          </a:solidFill>
                          <a:latin typeface="Times New Roman"/>
                          <a:ea typeface="Times New Roman"/>
                          <a:cs typeface="Times New Roman"/>
                          <a:sym typeface="Times New Roman"/>
                        </a:rPr>
                        <a:t> </a:t>
                      </a:r>
                      <a:r>
                        <a:rPr lang="en-GB" sz="1200">
                          <a:solidFill>
                            <a:schemeClr val="lt1"/>
                          </a:solidFill>
                          <a:latin typeface="Times New Roman"/>
                          <a:ea typeface="Times New Roman"/>
                          <a:cs typeface="Times New Roman"/>
                          <a:sym typeface="Times New Roman"/>
                        </a:rPr>
                        <a:t>App Latency</a:t>
                      </a:r>
                      <a:endParaRPr sz="1200">
                        <a:solidFill>
                          <a:schemeClr val="lt1"/>
                        </a:solidFill>
                        <a:latin typeface="Times New Roman"/>
                        <a:ea typeface="Times New Roman"/>
                        <a:cs typeface="Times New Roman"/>
                        <a:sym typeface="Times New Roman"/>
                      </a:endParaRPr>
                    </a:p>
                  </a:txBody>
                  <a:tcPr marT="64800" marB="64800" marR="64800" marL="648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rPr lang="en-GB" sz="1200">
                          <a:solidFill>
                            <a:schemeClr val="lt1"/>
                          </a:solidFill>
                          <a:latin typeface="Times New Roman"/>
                          <a:ea typeface="Times New Roman"/>
                          <a:cs typeface="Times New Roman"/>
                          <a:sym typeface="Times New Roman"/>
                        </a:rPr>
                        <a:t>Less than 3 seconds</a:t>
                      </a:r>
                      <a:endParaRPr sz="1200">
                        <a:solidFill>
                          <a:schemeClr val="lt1"/>
                        </a:solidFill>
                        <a:latin typeface="Times New Roman"/>
                        <a:ea typeface="Times New Roman"/>
                        <a:cs typeface="Times New Roman"/>
                        <a:sym typeface="Times New Roman"/>
                      </a:endParaRPr>
                    </a:p>
                  </a:txBody>
                  <a:tcPr marT="64800" marB="64800" marR="64800" marL="648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00"/>
                    </a:solidFill>
                  </a:tcPr>
                </a:tc>
              </a:tr>
              <a:tr h="381000">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Power consumption</a:t>
                      </a:r>
                      <a:endParaRPr sz="1200">
                        <a:solidFill>
                          <a:schemeClr val="dk1"/>
                        </a:solidFill>
                        <a:latin typeface="Times New Roman"/>
                        <a:ea typeface="Times New Roman"/>
                        <a:cs typeface="Times New Roman"/>
                        <a:sym typeface="Times New Roman"/>
                      </a:endParaRPr>
                    </a:p>
                  </a:txBody>
                  <a:tcPr marT="64800" marB="64800" marR="64800" marL="648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Less than 2W  </a:t>
                      </a:r>
                      <a:endParaRPr sz="1200">
                        <a:solidFill>
                          <a:schemeClr val="dk1"/>
                        </a:solidFill>
                        <a:latin typeface="Times New Roman"/>
                        <a:ea typeface="Times New Roman"/>
                        <a:cs typeface="Times New Roman"/>
                        <a:sym typeface="Times New Roman"/>
                      </a:endParaRPr>
                    </a:p>
                  </a:txBody>
                  <a:tcPr marT="64800" marB="64800" marR="64800" marL="648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None/>
                      </a:pPr>
                      <a:r>
                        <a:rPr lang="en-GB" sz="1200">
                          <a:solidFill>
                            <a:schemeClr val="dk1"/>
                          </a:solidFill>
                          <a:latin typeface="Times New Roman"/>
                          <a:ea typeface="Times New Roman"/>
                          <a:cs typeface="Times New Roman"/>
                          <a:sym typeface="Times New Roman"/>
                        </a:rPr>
                        <a:t>Wireless communication range</a:t>
                      </a:r>
                      <a:endParaRPr sz="1200">
                        <a:solidFill>
                          <a:schemeClr val="dk1"/>
                        </a:solidFill>
                        <a:latin typeface="Times New Roman"/>
                        <a:ea typeface="Times New Roman"/>
                        <a:cs typeface="Times New Roman"/>
                        <a:sym typeface="Times New Roman"/>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GB" sz="1200">
                          <a:solidFill>
                            <a:schemeClr val="dk1"/>
                          </a:solidFill>
                          <a:latin typeface="Times New Roman"/>
                          <a:ea typeface="Times New Roman"/>
                          <a:cs typeface="Times New Roman"/>
                          <a:sym typeface="Times New Roman"/>
                        </a:rPr>
                        <a:t>More than 5 meters indoors</a:t>
                      </a:r>
                      <a:endParaRPr sz="1200">
                        <a:solidFill>
                          <a:schemeClr val="dk1"/>
                        </a:solidFill>
                        <a:latin typeface="Times New Roman"/>
                        <a:ea typeface="Times New Roman"/>
                        <a:cs typeface="Times New Roman"/>
                        <a:sym typeface="Times New Roman"/>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None/>
                      </a:pPr>
                      <a:r>
                        <a:rPr lang="en-GB" sz="1200">
                          <a:solidFill>
                            <a:schemeClr val="dk1"/>
                          </a:solidFill>
                          <a:latin typeface="Times New Roman"/>
                          <a:ea typeface="Times New Roman"/>
                          <a:cs typeface="Times New Roman"/>
                          <a:sym typeface="Times New Roman"/>
                        </a:rPr>
                        <a:t>Response Time to Object</a:t>
                      </a:r>
                      <a:endParaRPr sz="1200">
                        <a:solidFill>
                          <a:schemeClr val="dk1"/>
                        </a:solidFill>
                        <a:latin typeface="Times New Roman"/>
                        <a:ea typeface="Times New Roman"/>
                        <a:cs typeface="Times New Roman"/>
                        <a:sym typeface="Times New Roman"/>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GB" sz="1200">
                          <a:solidFill>
                            <a:schemeClr val="dk1"/>
                          </a:solidFill>
                          <a:latin typeface="Times New Roman"/>
                          <a:ea typeface="Times New Roman"/>
                          <a:cs typeface="Times New Roman"/>
                          <a:sym typeface="Times New Roman"/>
                        </a:rPr>
                        <a:t>Less than 20 seconds </a:t>
                      </a:r>
                      <a:endParaRPr sz="1200">
                        <a:solidFill>
                          <a:schemeClr val="dk1"/>
                        </a:solidFill>
                        <a:latin typeface="Times New Roman"/>
                        <a:ea typeface="Times New Roman"/>
                        <a:cs typeface="Times New Roman"/>
                        <a:sym typeface="Times New Roman"/>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None/>
                      </a:pPr>
                      <a:r>
                        <a:rPr lang="en-GB" sz="1200">
                          <a:solidFill>
                            <a:schemeClr val="dk1"/>
                          </a:solidFill>
                          <a:latin typeface="Times New Roman"/>
                          <a:ea typeface="Times New Roman"/>
                          <a:cs typeface="Times New Roman"/>
                          <a:sym typeface="Times New Roman"/>
                        </a:rPr>
                        <a:t>Cloud storage for events and image capture</a:t>
                      </a:r>
                      <a:endParaRPr sz="1200">
                        <a:solidFill>
                          <a:schemeClr val="dk1"/>
                        </a:solidFill>
                        <a:latin typeface="Times New Roman"/>
                        <a:ea typeface="Times New Roman"/>
                        <a:cs typeface="Times New Roman"/>
                        <a:sym typeface="Times New Roman"/>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GB" sz="1200">
                          <a:solidFill>
                            <a:schemeClr val="dk1"/>
                          </a:solidFill>
                          <a:latin typeface="Times New Roman"/>
                          <a:ea typeface="Times New Roman"/>
                          <a:cs typeface="Times New Roman"/>
                          <a:sym typeface="Times New Roman"/>
                        </a:rPr>
                        <a:t>More than 3 days </a:t>
                      </a:r>
                      <a:endParaRPr sz="1200">
                        <a:solidFill>
                          <a:schemeClr val="dk1"/>
                        </a:solidFill>
                        <a:latin typeface="Times New Roman"/>
                        <a:ea typeface="Times New Roman"/>
                        <a:cs typeface="Times New Roman"/>
                        <a:sym typeface="Times New Roman"/>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graphicFrame>
        <p:nvGraphicFramePr>
          <p:cNvPr id="74" name="Google Shape;74;p15"/>
          <p:cNvGraphicFramePr/>
          <p:nvPr/>
        </p:nvGraphicFramePr>
        <p:xfrm>
          <a:off x="4710750" y="1312375"/>
          <a:ext cx="3000000" cy="3000000"/>
        </p:xfrm>
        <a:graphic>
          <a:graphicData uri="http://schemas.openxmlformats.org/drawingml/2006/table">
            <a:tbl>
              <a:tblPr>
                <a:noFill/>
                <a:tableStyleId>{CD03AB00-E0A4-467F-BD99-CE64EAE000A3}</a:tableStyleId>
              </a:tblPr>
              <a:tblGrid>
                <a:gridCol w="1373850"/>
                <a:gridCol w="1373850"/>
                <a:gridCol w="1373850"/>
              </a:tblGrid>
              <a:tr h="485475">
                <a:tc>
                  <a:txBody>
                    <a:bodyPr/>
                    <a:lstStyle/>
                    <a:p>
                      <a:pPr indent="0" lvl="0" marL="0" rtl="0" algn="ctr">
                        <a:lnSpc>
                          <a:spcPct val="115000"/>
                        </a:lnSpc>
                        <a:spcBef>
                          <a:spcPts val="0"/>
                        </a:spcBef>
                        <a:spcAft>
                          <a:spcPts val="1000"/>
                        </a:spcAft>
                        <a:buNone/>
                      </a:pPr>
                      <a:r>
                        <a:rPr b="1" lang="en-GB">
                          <a:solidFill>
                            <a:schemeClr val="dk1"/>
                          </a:solidFill>
                          <a:latin typeface="Times New Roman"/>
                          <a:ea typeface="Times New Roman"/>
                          <a:cs typeface="Times New Roman"/>
                          <a:sym typeface="Times New Roman"/>
                        </a:rPr>
                        <a:t>Component</a:t>
                      </a:r>
                      <a:endParaRPr b="1">
                        <a:solidFill>
                          <a:schemeClr val="dk1"/>
                        </a:solidFill>
                        <a:latin typeface="Times New Roman"/>
                        <a:ea typeface="Times New Roman"/>
                        <a:cs typeface="Times New Roman"/>
                        <a:sym typeface="Times New Roman"/>
                      </a:endParaRPr>
                    </a:p>
                  </a:txBody>
                  <a:tcPr marT="27350" marB="27350" marR="27350" marL="273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1000"/>
                        </a:spcAft>
                        <a:buNone/>
                      </a:pPr>
                      <a:r>
                        <a:rPr b="1" lang="en-GB">
                          <a:solidFill>
                            <a:schemeClr val="dk1"/>
                          </a:solidFill>
                          <a:latin typeface="Times New Roman"/>
                          <a:ea typeface="Times New Roman"/>
                          <a:cs typeface="Times New Roman"/>
                          <a:sym typeface="Times New Roman"/>
                        </a:rPr>
                        <a:t>Parameter</a:t>
                      </a:r>
                      <a:endParaRPr b="1">
                        <a:solidFill>
                          <a:schemeClr val="dk1"/>
                        </a:solidFill>
                        <a:latin typeface="Times New Roman"/>
                        <a:ea typeface="Times New Roman"/>
                        <a:cs typeface="Times New Roman"/>
                        <a:sym typeface="Times New Roman"/>
                      </a:endParaRPr>
                    </a:p>
                  </a:txBody>
                  <a:tcPr marT="27350" marB="27350" marR="27350" marL="273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1000"/>
                        </a:spcAft>
                        <a:buNone/>
                      </a:pPr>
                      <a:r>
                        <a:rPr b="1" lang="en-GB">
                          <a:solidFill>
                            <a:schemeClr val="dk1"/>
                          </a:solidFill>
                          <a:latin typeface="Times New Roman"/>
                          <a:ea typeface="Times New Roman"/>
                          <a:cs typeface="Times New Roman"/>
                          <a:sym typeface="Times New Roman"/>
                        </a:rPr>
                        <a:t>Specification</a:t>
                      </a:r>
                      <a:endParaRPr b="1">
                        <a:solidFill>
                          <a:schemeClr val="dk1"/>
                        </a:solidFill>
                        <a:latin typeface="Times New Roman"/>
                        <a:ea typeface="Times New Roman"/>
                        <a:cs typeface="Times New Roman"/>
                        <a:sym typeface="Times New Roman"/>
                      </a:endParaRPr>
                    </a:p>
                  </a:txBody>
                  <a:tcPr marT="27350" marB="27350" marR="27350" marL="273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000000"/>
                    </a:solidFill>
                  </a:tcPr>
                </a:tc>
              </a:tr>
              <a:tr h="485475">
                <a:tc rowSpan="2">
                  <a:txBody>
                    <a:bodyPr/>
                    <a:lstStyle/>
                    <a:p>
                      <a:pPr indent="0" lvl="0" marL="0" rtl="0" algn="ctr">
                        <a:lnSpc>
                          <a:spcPct val="115000"/>
                        </a:lnSpc>
                        <a:spcBef>
                          <a:spcPts val="0"/>
                        </a:spcBef>
                        <a:spcAft>
                          <a:spcPts val="1000"/>
                        </a:spcAft>
                        <a:buNone/>
                      </a:pPr>
                      <a:r>
                        <a:rPr lang="en-GB" sz="1200">
                          <a:solidFill>
                            <a:schemeClr val="dk1"/>
                          </a:solidFill>
                          <a:latin typeface="Times New Roman"/>
                          <a:ea typeface="Times New Roman"/>
                          <a:cs typeface="Times New Roman"/>
                          <a:sym typeface="Times New Roman"/>
                        </a:rPr>
                        <a:t>LED</a:t>
                      </a:r>
                      <a:endParaRPr sz="1200">
                        <a:solidFill>
                          <a:schemeClr val="dk1"/>
                        </a:solidFill>
                        <a:latin typeface="Times New Roman"/>
                        <a:ea typeface="Times New Roman"/>
                        <a:cs typeface="Times New Roman"/>
                        <a:sym typeface="Times New Roman"/>
                      </a:endParaRPr>
                    </a:p>
                  </a:txBody>
                  <a:tcPr marT="27350" marB="27350" marR="27350" marL="273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1000"/>
                        </a:spcAft>
                        <a:buNone/>
                      </a:pPr>
                      <a:r>
                        <a:rPr lang="en-GB" sz="1200">
                          <a:solidFill>
                            <a:schemeClr val="dk1"/>
                          </a:solidFill>
                          <a:latin typeface="Times New Roman"/>
                          <a:ea typeface="Times New Roman"/>
                          <a:cs typeface="Times New Roman"/>
                          <a:sym typeface="Times New Roman"/>
                        </a:rPr>
                        <a:t>Field of View</a:t>
                      </a:r>
                      <a:endParaRPr sz="1200">
                        <a:solidFill>
                          <a:schemeClr val="dk1"/>
                        </a:solidFill>
                        <a:latin typeface="Times New Roman"/>
                        <a:ea typeface="Times New Roman"/>
                        <a:cs typeface="Times New Roman"/>
                        <a:sym typeface="Times New Roman"/>
                      </a:endParaRPr>
                    </a:p>
                  </a:txBody>
                  <a:tcPr marT="27350" marB="27350" marR="27350" marL="273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1000"/>
                        </a:spcAft>
                        <a:buNone/>
                      </a:pPr>
                      <a:r>
                        <a:rPr lang="en-GB" sz="1200">
                          <a:solidFill>
                            <a:schemeClr val="dk1"/>
                          </a:solidFill>
                          <a:latin typeface="Times New Roman"/>
                          <a:ea typeface="Times New Roman"/>
                          <a:cs typeface="Times New Roman"/>
                          <a:sym typeface="Times New Roman"/>
                        </a:rPr>
                        <a:t>Minimum 40°</a:t>
                      </a:r>
                      <a:endParaRPr sz="1200">
                        <a:solidFill>
                          <a:schemeClr val="dk1"/>
                        </a:solidFill>
                        <a:latin typeface="Times New Roman"/>
                        <a:ea typeface="Times New Roman"/>
                        <a:cs typeface="Times New Roman"/>
                        <a:sym typeface="Times New Roman"/>
                      </a:endParaRPr>
                    </a:p>
                  </a:txBody>
                  <a:tcPr marT="27350" marB="27350" marR="27350" marL="273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85475">
                <a:tc vMerge="1"/>
                <a:tc>
                  <a:txBody>
                    <a:bodyPr/>
                    <a:lstStyle/>
                    <a:p>
                      <a:pPr indent="0" lvl="0" marL="0" rtl="0" algn="l">
                        <a:lnSpc>
                          <a:spcPct val="115000"/>
                        </a:lnSpc>
                        <a:spcBef>
                          <a:spcPts val="0"/>
                        </a:spcBef>
                        <a:spcAft>
                          <a:spcPts val="1000"/>
                        </a:spcAft>
                        <a:buNone/>
                      </a:pPr>
                      <a:r>
                        <a:rPr lang="en-GB" sz="1200">
                          <a:solidFill>
                            <a:schemeClr val="dk1"/>
                          </a:solidFill>
                          <a:latin typeface="Times New Roman"/>
                          <a:ea typeface="Times New Roman"/>
                          <a:cs typeface="Times New Roman"/>
                          <a:sym typeface="Times New Roman"/>
                        </a:rPr>
                        <a:t>Wavelength range</a:t>
                      </a:r>
                      <a:endParaRPr sz="1200">
                        <a:solidFill>
                          <a:schemeClr val="dk1"/>
                        </a:solidFill>
                        <a:latin typeface="Times New Roman"/>
                        <a:ea typeface="Times New Roman"/>
                        <a:cs typeface="Times New Roman"/>
                        <a:sym typeface="Times New Roman"/>
                      </a:endParaRPr>
                    </a:p>
                  </a:txBody>
                  <a:tcPr marT="27350" marB="27350" marR="27350" marL="273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1000"/>
                        </a:spcAft>
                        <a:buNone/>
                      </a:pPr>
                      <a:r>
                        <a:rPr lang="en-GB" sz="1200">
                          <a:solidFill>
                            <a:schemeClr val="dk1"/>
                          </a:solidFill>
                          <a:latin typeface="Times New Roman"/>
                          <a:ea typeface="Times New Roman"/>
                          <a:cs typeface="Times New Roman"/>
                          <a:sym typeface="Times New Roman"/>
                        </a:rPr>
                        <a:t>780 - 1000 nm</a:t>
                      </a:r>
                      <a:endParaRPr sz="1200">
                        <a:solidFill>
                          <a:schemeClr val="dk1"/>
                        </a:solidFill>
                        <a:latin typeface="Times New Roman"/>
                        <a:ea typeface="Times New Roman"/>
                        <a:cs typeface="Times New Roman"/>
                        <a:sym typeface="Times New Roman"/>
                      </a:endParaRPr>
                    </a:p>
                  </a:txBody>
                  <a:tcPr marT="27350" marB="27350" marR="27350" marL="273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85475">
                <a:tc rowSpan="2">
                  <a:txBody>
                    <a:bodyPr/>
                    <a:lstStyle/>
                    <a:p>
                      <a:pPr indent="0" lvl="0" marL="0" rtl="0" algn="ctr">
                        <a:lnSpc>
                          <a:spcPct val="115000"/>
                        </a:lnSpc>
                        <a:spcBef>
                          <a:spcPts val="0"/>
                        </a:spcBef>
                        <a:spcAft>
                          <a:spcPts val="1000"/>
                        </a:spcAft>
                        <a:buNone/>
                      </a:pPr>
                      <a:r>
                        <a:rPr lang="en-GB" sz="1200">
                          <a:solidFill>
                            <a:schemeClr val="dk1"/>
                          </a:solidFill>
                          <a:latin typeface="Times New Roman"/>
                          <a:ea typeface="Times New Roman"/>
                          <a:cs typeface="Times New Roman"/>
                          <a:sym typeface="Times New Roman"/>
                        </a:rPr>
                        <a:t>Photodiode</a:t>
                      </a:r>
                      <a:endParaRPr sz="1200">
                        <a:solidFill>
                          <a:schemeClr val="dk1"/>
                        </a:solidFill>
                        <a:latin typeface="Times New Roman"/>
                        <a:ea typeface="Times New Roman"/>
                        <a:cs typeface="Times New Roman"/>
                        <a:sym typeface="Times New Roman"/>
                      </a:endParaRPr>
                    </a:p>
                  </a:txBody>
                  <a:tcPr marT="27350" marB="27350" marR="27350" marL="273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1000"/>
                        </a:spcAft>
                        <a:buNone/>
                      </a:pPr>
                      <a:r>
                        <a:rPr lang="en-GB" sz="1200">
                          <a:solidFill>
                            <a:schemeClr val="dk1"/>
                          </a:solidFill>
                          <a:latin typeface="Times New Roman"/>
                          <a:ea typeface="Times New Roman"/>
                          <a:cs typeface="Times New Roman"/>
                          <a:sym typeface="Times New Roman"/>
                        </a:rPr>
                        <a:t>Field of View</a:t>
                      </a:r>
                      <a:endParaRPr sz="1200">
                        <a:solidFill>
                          <a:schemeClr val="dk1"/>
                        </a:solidFill>
                        <a:latin typeface="Times New Roman"/>
                        <a:ea typeface="Times New Roman"/>
                        <a:cs typeface="Times New Roman"/>
                        <a:sym typeface="Times New Roman"/>
                      </a:endParaRPr>
                    </a:p>
                  </a:txBody>
                  <a:tcPr marT="27350" marB="27350" marR="27350" marL="273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1000"/>
                        </a:spcAft>
                        <a:buNone/>
                      </a:pPr>
                      <a:r>
                        <a:rPr lang="en-GB" sz="1200">
                          <a:solidFill>
                            <a:schemeClr val="dk1"/>
                          </a:solidFill>
                          <a:latin typeface="Times New Roman"/>
                          <a:ea typeface="Times New Roman"/>
                          <a:cs typeface="Times New Roman"/>
                          <a:sym typeface="Times New Roman"/>
                        </a:rPr>
                        <a:t>Minimum 40°</a:t>
                      </a:r>
                      <a:endParaRPr sz="1200">
                        <a:solidFill>
                          <a:schemeClr val="dk1"/>
                        </a:solidFill>
                        <a:latin typeface="Times New Roman"/>
                        <a:ea typeface="Times New Roman"/>
                        <a:cs typeface="Times New Roman"/>
                        <a:sym typeface="Times New Roman"/>
                      </a:endParaRPr>
                    </a:p>
                  </a:txBody>
                  <a:tcPr marT="27350" marB="27350" marR="27350" marL="273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85475">
                <a:tc vMerge="1"/>
                <a:tc>
                  <a:txBody>
                    <a:bodyPr/>
                    <a:lstStyle/>
                    <a:p>
                      <a:pPr indent="0" lvl="0" marL="0" rtl="0" algn="l">
                        <a:lnSpc>
                          <a:spcPct val="115000"/>
                        </a:lnSpc>
                        <a:spcBef>
                          <a:spcPts val="0"/>
                        </a:spcBef>
                        <a:spcAft>
                          <a:spcPts val="1000"/>
                        </a:spcAft>
                        <a:buNone/>
                      </a:pPr>
                      <a:r>
                        <a:rPr lang="en-GB" sz="1200">
                          <a:solidFill>
                            <a:schemeClr val="dk1"/>
                          </a:solidFill>
                          <a:latin typeface="Times New Roman"/>
                          <a:ea typeface="Times New Roman"/>
                          <a:cs typeface="Times New Roman"/>
                          <a:sym typeface="Times New Roman"/>
                        </a:rPr>
                        <a:t>Wavelength range</a:t>
                      </a:r>
                      <a:endParaRPr sz="1200">
                        <a:solidFill>
                          <a:schemeClr val="dk1"/>
                        </a:solidFill>
                        <a:latin typeface="Times New Roman"/>
                        <a:ea typeface="Times New Roman"/>
                        <a:cs typeface="Times New Roman"/>
                        <a:sym typeface="Times New Roman"/>
                      </a:endParaRPr>
                    </a:p>
                  </a:txBody>
                  <a:tcPr marT="27350" marB="27350" marR="27350" marL="273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1000"/>
                        </a:spcAft>
                        <a:buNone/>
                      </a:pPr>
                      <a:r>
                        <a:rPr lang="en-GB" sz="1200">
                          <a:solidFill>
                            <a:schemeClr val="dk1"/>
                          </a:solidFill>
                          <a:latin typeface="Times New Roman"/>
                          <a:ea typeface="Times New Roman"/>
                          <a:cs typeface="Times New Roman"/>
                          <a:sym typeface="Times New Roman"/>
                        </a:rPr>
                        <a:t>780- 1000 nm</a:t>
                      </a:r>
                      <a:endParaRPr sz="1200">
                        <a:solidFill>
                          <a:schemeClr val="dk1"/>
                        </a:solidFill>
                        <a:latin typeface="Times New Roman"/>
                        <a:ea typeface="Times New Roman"/>
                        <a:cs typeface="Times New Roman"/>
                        <a:sym typeface="Times New Roman"/>
                      </a:endParaRPr>
                    </a:p>
                  </a:txBody>
                  <a:tcPr marT="27350" marB="27350" marR="27350" marL="273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85475">
                <a:tc>
                  <a:txBody>
                    <a:bodyPr/>
                    <a:lstStyle/>
                    <a:p>
                      <a:pPr indent="0" lvl="0" marL="0" rtl="0" algn="ctr">
                        <a:lnSpc>
                          <a:spcPct val="115000"/>
                        </a:lnSpc>
                        <a:spcBef>
                          <a:spcPts val="0"/>
                        </a:spcBef>
                        <a:spcAft>
                          <a:spcPts val="1000"/>
                        </a:spcAft>
                        <a:buNone/>
                      </a:pPr>
                      <a:r>
                        <a:rPr lang="en-GB" sz="1200">
                          <a:solidFill>
                            <a:schemeClr val="dk1"/>
                          </a:solidFill>
                          <a:latin typeface="Times New Roman"/>
                          <a:ea typeface="Times New Roman"/>
                          <a:cs typeface="Times New Roman"/>
                          <a:sym typeface="Times New Roman"/>
                        </a:rPr>
                        <a:t>Lens</a:t>
                      </a:r>
                      <a:endParaRPr sz="1200">
                        <a:solidFill>
                          <a:schemeClr val="dk1"/>
                        </a:solidFill>
                        <a:latin typeface="Times New Roman"/>
                        <a:ea typeface="Times New Roman"/>
                        <a:cs typeface="Times New Roman"/>
                        <a:sym typeface="Times New Roman"/>
                      </a:endParaRPr>
                    </a:p>
                  </a:txBody>
                  <a:tcPr marT="27350" marB="27350" marR="27350" marL="273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1000"/>
                        </a:spcAft>
                        <a:buNone/>
                      </a:pPr>
                      <a:r>
                        <a:rPr lang="en-GB" sz="1200">
                          <a:solidFill>
                            <a:schemeClr val="dk1"/>
                          </a:solidFill>
                          <a:latin typeface="Times New Roman"/>
                          <a:ea typeface="Times New Roman"/>
                          <a:cs typeface="Times New Roman"/>
                          <a:sym typeface="Times New Roman"/>
                        </a:rPr>
                        <a:t>Focal Length</a:t>
                      </a:r>
                      <a:endParaRPr sz="1200">
                        <a:solidFill>
                          <a:schemeClr val="dk1"/>
                        </a:solidFill>
                        <a:latin typeface="Times New Roman"/>
                        <a:ea typeface="Times New Roman"/>
                        <a:cs typeface="Times New Roman"/>
                        <a:sym typeface="Times New Roman"/>
                      </a:endParaRPr>
                    </a:p>
                  </a:txBody>
                  <a:tcPr marT="27350" marB="27350" marR="27350" marL="273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1000"/>
                        </a:spcAft>
                        <a:buNone/>
                      </a:pPr>
                      <a:r>
                        <a:rPr lang="en-GB" sz="1200">
                          <a:solidFill>
                            <a:schemeClr val="dk1"/>
                          </a:solidFill>
                          <a:latin typeface="Times New Roman"/>
                          <a:ea typeface="Times New Roman"/>
                          <a:cs typeface="Times New Roman"/>
                          <a:sym typeface="Times New Roman"/>
                        </a:rPr>
                        <a:t>Less than 7 mm </a:t>
                      </a:r>
                      <a:endParaRPr sz="1200">
                        <a:solidFill>
                          <a:schemeClr val="dk1"/>
                        </a:solidFill>
                        <a:latin typeface="Times New Roman"/>
                        <a:ea typeface="Times New Roman"/>
                        <a:cs typeface="Times New Roman"/>
                        <a:sym typeface="Times New Roman"/>
                      </a:endParaRPr>
                    </a:p>
                  </a:txBody>
                  <a:tcPr marT="27350" marB="27350" marR="27350" marL="273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85475">
                <a:tc>
                  <a:txBody>
                    <a:bodyPr/>
                    <a:lstStyle/>
                    <a:p>
                      <a:pPr indent="0" lvl="0" marL="0" rtl="0" algn="ctr">
                        <a:lnSpc>
                          <a:spcPct val="115000"/>
                        </a:lnSpc>
                        <a:spcBef>
                          <a:spcPts val="0"/>
                        </a:spcBef>
                        <a:spcAft>
                          <a:spcPts val="1000"/>
                        </a:spcAft>
                        <a:buNone/>
                      </a:pPr>
                      <a:r>
                        <a:rPr lang="en-GB" sz="1200">
                          <a:solidFill>
                            <a:schemeClr val="dk1"/>
                          </a:solidFill>
                          <a:latin typeface="Times New Roman"/>
                          <a:ea typeface="Times New Roman"/>
                          <a:cs typeface="Times New Roman"/>
                          <a:sym typeface="Times New Roman"/>
                        </a:rPr>
                        <a:t>Filter</a:t>
                      </a:r>
                      <a:endParaRPr sz="1200">
                        <a:solidFill>
                          <a:schemeClr val="dk1"/>
                        </a:solidFill>
                        <a:latin typeface="Times New Roman"/>
                        <a:ea typeface="Times New Roman"/>
                        <a:cs typeface="Times New Roman"/>
                        <a:sym typeface="Times New Roman"/>
                      </a:endParaRPr>
                    </a:p>
                  </a:txBody>
                  <a:tcPr marT="27350" marB="27350" marR="27350" marL="273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1000"/>
                        </a:spcAft>
                        <a:buNone/>
                      </a:pPr>
                      <a:r>
                        <a:rPr lang="en-GB" sz="1200">
                          <a:solidFill>
                            <a:schemeClr val="dk1"/>
                          </a:solidFill>
                          <a:latin typeface="Times New Roman"/>
                          <a:ea typeface="Times New Roman"/>
                          <a:cs typeface="Times New Roman"/>
                          <a:sym typeface="Times New Roman"/>
                        </a:rPr>
                        <a:t>Center wavelength</a:t>
                      </a:r>
                      <a:endParaRPr sz="1200">
                        <a:solidFill>
                          <a:schemeClr val="dk1"/>
                        </a:solidFill>
                        <a:latin typeface="Times New Roman"/>
                        <a:ea typeface="Times New Roman"/>
                        <a:cs typeface="Times New Roman"/>
                        <a:sym typeface="Times New Roman"/>
                      </a:endParaRPr>
                    </a:p>
                  </a:txBody>
                  <a:tcPr marT="27350" marB="27350" marR="27350" marL="273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1000"/>
                        </a:spcAft>
                        <a:buNone/>
                      </a:pPr>
                      <a:r>
                        <a:rPr lang="en-GB" sz="1200">
                          <a:solidFill>
                            <a:schemeClr val="dk1"/>
                          </a:solidFill>
                          <a:latin typeface="Times New Roman"/>
                          <a:ea typeface="Times New Roman"/>
                          <a:cs typeface="Times New Roman"/>
                          <a:sym typeface="Times New Roman"/>
                        </a:rPr>
                        <a:t>780 - 1000 nm</a:t>
                      </a:r>
                      <a:endParaRPr sz="1200">
                        <a:solidFill>
                          <a:schemeClr val="dk1"/>
                        </a:solidFill>
                        <a:latin typeface="Times New Roman"/>
                        <a:ea typeface="Times New Roman"/>
                        <a:cs typeface="Times New Roman"/>
                        <a:sym typeface="Times New Roman"/>
                      </a:endParaRPr>
                    </a:p>
                  </a:txBody>
                  <a:tcPr marT="27350" marB="27350" marR="27350" marL="273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6"/>
          <p:cNvSpPr txBox="1"/>
          <p:nvPr>
            <p:ph type="title"/>
          </p:nvPr>
        </p:nvSpPr>
        <p:spPr>
          <a:xfrm>
            <a:off x="50050" y="1353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Distance of Sensor/Response Time</a:t>
            </a:r>
            <a:endParaRPr/>
          </a:p>
        </p:txBody>
      </p:sp>
      <p:pic>
        <p:nvPicPr>
          <p:cNvPr id="80" name="Google Shape;80;p16" title="IMG_0394.MOV">
            <a:hlinkClick r:id="rId3"/>
          </p:cNvPr>
          <p:cNvPicPr preferRelativeResize="0"/>
          <p:nvPr/>
        </p:nvPicPr>
        <p:blipFill>
          <a:blip r:embed="rId4">
            <a:alphaModFix/>
          </a:blip>
          <a:stretch>
            <a:fillRect/>
          </a:stretch>
        </p:blipFill>
        <p:spPr>
          <a:xfrm>
            <a:off x="3583450" y="1654500"/>
            <a:ext cx="5291401" cy="3425376"/>
          </a:xfrm>
          <a:prstGeom prst="rect">
            <a:avLst/>
          </a:prstGeom>
          <a:noFill/>
          <a:ln>
            <a:noFill/>
          </a:ln>
        </p:spPr>
      </p:pic>
      <p:graphicFrame>
        <p:nvGraphicFramePr>
          <p:cNvPr id="81" name="Google Shape;81;p16"/>
          <p:cNvGraphicFramePr/>
          <p:nvPr/>
        </p:nvGraphicFramePr>
        <p:xfrm>
          <a:off x="50038" y="874013"/>
          <a:ext cx="3000000" cy="3000000"/>
        </p:xfrm>
        <a:graphic>
          <a:graphicData uri="http://schemas.openxmlformats.org/drawingml/2006/table">
            <a:tbl>
              <a:tblPr>
                <a:noFill/>
                <a:tableStyleId>{CD03AB00-E0A4-467F-BD99-CE64EAE000A3}</a:tableStyleId>
              </a:tblPr>
              <a:tblGrid>
                <a:gridCol w="1092225"/>
                <a:gridCol w="1092225"/>
                <a:gridCol w="1092225"/>
              </a:tblGrid>
              <a:tr h="455950">
                <a:tc>
                  <a:txBody>
                    <a:bodyPr/>
                    <a:lstStyle/>
                    <a:p>
                      <a:pPr indent="0" lvl="0" marL="0" rtl="0" algn="l">
                        <a:spcBef>
                          <a:spcPts val="0"/>
                        </a:spcBef>
                        <a:spcAft>
                          <a:spcPts val="0"/>
                        </a:spcAft>
                        <a:buNone/>
                      </a:pPr>
                      <a:r>
                        <a:rPr b="1" lang="en-GB" sz="1200">
                          <a:solidFill>
                            <a:schemeClr val="dk1"/>
                          </a:solidFill>
                          <a:latin typeface="Times New Roman"/>
                          <a:ea typeface="Times New Roman"/>
                          <a:cs typeface="Times New Roman"/>
                          <a:sym typeface="Times New Roman"/>
                        </a:rPr>
                        <a:t>Test #</a:t>
                      </a:r>
                      <a:endParaRPr b="1" sz="1200">
                        <a:solidFill>
                          <a:schemeClr val="dk1"/>
                        </a:solidFill>
                        <a:latin typeface="Times New Roman"/>
                        <a:ea typeface="Times New Roman"/>
                        <a:cs typeface="Times New Roman"/>
                        <a:sym typeface="Times New Roman"/>
                      </a:endParaRPr>
                    </a:p>
                  </a:txBody>
                  <a:tcPr marT="91425" marB="91425" marR="91425" marL="91425">
                    <a:solidFill>
                      <a:srgbClr val="000000"/>
                    </a:solidFill>
                  </a:tcPr>
                </a:tc>
                <a:tc>
                  <a:txBody>
                    <a:bodyPr/>
                    <a:lstStyle/>
                    <a:p>
                      <a:pPr indent="0" lvl="0" marL="0" rtl="0" algn="l">
                        <a:spcBef>
                          <a:spcPts val="0"/>
                        </a:spcBef>
                        <a:spcAft>
                          <a:spcPts val="0"/>
                        </a:spcAft>
                        <a:buNone/>
                      </a:pPr>
                      <a:r>
                        <a:rPr b="1" lang="en-GB" sz="1200">
                          <a:solidFill>
                            <a:schemeClr val="dk1"/>
                          </a:solidFill>
                          <a:latin typeface="Times New Roman"/>
                          <a:ea typeface="Times New Roman"/>
                          <a:cs typeface="Times New Roman"/>
                          <a:sym typeface="Times New Roman"/>
                        </a:rPr>
                        <a:t>Distance</a:t>
                      </a:r>
                      <a:endParaRPr b="1" sz="1200">
                        <a:solidFill>
                          <a:schemeClr val="dk1"/>
                        </a:solidFill>
                        <a:latin typeface="Times New Roman"/>
                        <a:ea typeface="Times New Roman"/>
                        <a:cs typeface="Times New Roman"/>
                        <a:sym typeface="Times New Roman"/>
                      </a:endParaRPr>
                    </a:p>
                  </a:txBody>
                  <a:tcPr marT="91425" marB="91425" marR="91425" marL="91425">
                    <a:solidFill>
                      <a:srgbClr val="000000"/>
                    </a:solidFill>
                  </a:tcPr>
                </a:tc>
                <a:tc>
                  <a:txBody>
                    <a:bodyPr/>
                    <a:lstStyle/>
                    <a:p>
                      <a:pPr indent="0" lvl="0" marL="0" rtl="0" algn="l">
                        <a:spcBef>
                          <a:spcPts val="0"/>
                        </a:spcBef>
                        <a:spcAft>
                          <a:spcPts val="0"/>
                        </a:spcAft>
                        <a:buNone/>
                      </a:pPr>
                      <a:r>
                        <a:rPr b="1" lang="en-GB" sz="1200">
                          <a:solidFill>
                            <a:schemeClr val="dk1"/>
                          </a:solidFill>
                          <a:latin typeface="Times New Roman"/>
                          <a:ea typeface="Times New Roman"/>
                          <a:cs typeface="Times New Roman"/>
                          <a:sym typeface="Times New Roman"/>
                        </a:rPr>
                        <a:t>Response Time</a:t>
                      </a:r>
                      <a:endParaRPr b="1" sz="1200">
                        <a:solidFill>
                          <a:schemeClr val="dk1"/>
                        </a:solidFill>
                        <a:latin typeface="Times New Roman"/>
                        <a:ea typeface="Times New Roman"/>
                        <a:cs typeface="Times New Roman"/>
                        <a:sym typeface="Times New Roman"/>
                      </a:endParaRPr>
                    </a:p>
                  </a:txBody>
                  <a:tcPr marT="91425" marB="91425" marR="91425" marL="91425">
                    <a:solidFill>
                      <a:srgbClr val="000000"/>
                    </a:solidFill>
                  </a:tcPr>
                </a:tc>
              </a:tr>
              <a:tr h="303975">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1</a:t>
                      </a:r>
                      <a:endParaRPr sz="1200">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3 cm</a:t>
                      </a:r>
                      <a:endParaRPr sz="1200">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1 sec</a:t>
                      </a:r>
                      <a:endParaRPr sz="1200">
                        <a:solidFill>
                          <a:schemeClr val="dk1"/>
                        </a:solidFill>
                        <a:latin typeface="Times New Roman"/>
                        <a:ea typeface="Times New Roman"/>
                        <a:cs typeface="Times New Roman"/>
                        <a:sym typeface="Times New Roman"/>
                      </a:endParaRPr>
                    </a:p>
                  </a:txBody>
                  <a:tcPr marT="91425" marB="91425" marR="91425" marL="91425"/>
                </a:tc>
              </a:tr>
              <a:tr h="303975">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2</a:t>
                      </a:r>
                      <a:endParaRPr sz="1200">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5 cm</a:t>
                      </a:r>
                      <a:endParaRPr sz="1200">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1.88 sec</a:t>
                      </a:r>
                      <a:endParaRPr sz="1200">
                        <a:solidFill>
                          <a:schemeClr val="dk1"/>
                        </a:solidFill>
                        <a:latin typeface="Times New Roman"/>
                        <a:ea typeface="Times New Roman"/>
                        <a:cs typeface="Times New Roman"/>
                        <a:sym typeface="Times New Roman"/>
                      </a:endParaRPr>
                    </a:p>
                  </a:txBody>
                  <a:tcPr marT="91425" marB="91425" marR="91425" marL="91425"/>
                </a:tc>
              </a:tr>
              <a:tr h="303975">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3</a:t>
                      </a:r>
                      <a:endParaRPr sz="1200">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7 cm</a:t>
                      </a:r>
                      <a:endParaRPr sz="1200">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2 sec</a:t>
                      </a:r>
                      <a:endParaRPr sz="1200">
                        <a:solidFill>
                          <a:schemeClr val="dk1"/>
                        </a:solidFill>
                        <a:latin typeface="Times New Roman"/>
                        <a:ea typeface="Times New Roman"/>
                        <a:cs typeface="Times New Roman"/>
                        <a:sym typeface="Times New Roman"/>
                      </a:endParaRPr>
                    </a:p>
                  </a:txBody>
                  <a:tcPr marT="91425" marB="91425" marR="91425" marL="91425"/>
                </a:tc>
              </a:tr>
              <a:tr h="303975">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4</a:t>
                      </a:r>
                      <a:endParaRPr sz="1200">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10 cm</a:t>
                      </a:r>
                      <a:endParaRPr sz="1200">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2 sec</a:t>
                      </a:r>
                      <a:endParaRPr sz="1200">
                        <a:solidFill>
                          <a:schemeClr val="dk1"/>
                        </a:solidFill>
                        <a:latin typeface="Times New Roman"/>
                        <a:ea typeface="Times New Roman"/>
                        <a:cs typeface="Times New Roman"/>
                        <a:sym typeface="Times New Roman"/>
                      </a:endParaRPr>
                    </a:p>
                  </a:txBody>
                  <a:tcPr marT="91425" marB="91425" marR="91425" marL="91425"/>
                </a:tc>
              </a:tr>
              <a:tr h="303975">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5</a:t>
                      </a:r>
                      <a:endParaRPr sz="1200">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12 cm</a:t>
                      </a:r>
                      <a:endParaRPr sz="1200">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7 sec</a:t>
                      </a:r>
                      <a:endParaRPr sz="1200">
                        <a:solidFill>
                          <a:schemeClr val="dk1"/>
                        </a:solidFill>
                        <a:latin typeface="Times New Roman"/>
                        <a:ea typeface="Times New Roman"/>
                        <a:cs typeface="Times New Roman"/>
                        <a:sym typeface="Times New Roman"/>
                      </a:endParaRPr>
                    </a:p>
                  </a:txBody>
                  <a:tcPr marT="91425" marB="91425" marR="91425" marL="91425"/>
                </a:tc>
              </a:tr>
              <a:tr h="303975">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6</a:t>
                      </a:r>
                      <a:endParaRPr sz="1200">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15 cm</a:t>
                      </a:r>
                      <a:endParaRPr sz="1200">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10 sec</a:t>
                      </a:r>
                      <a:endParaRPr sz="1200">
                        <a:solidFill>
                          <a:schemeClr val="dk1"/>
                        </a:solidFill>
                        <a:latin typeface="Times New Roman"/>
                        <a:ea typeface="Times New Roman"/>
                        <a:cs typeface="Times New Roman"/>
                        <a:sym typeface="Times New Roman"/>
                      </a:endParaRPr>
                    </a:p>
                  </a:txBody>
                  <a:tcPr marT="91425" marB="91425" marR="91425" marL="91425"/>
                </a:tc>
              </a:tr>
              <a:tr h="303975">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7</a:t>
                      </a:r>
                      <a:endParaRPr sz="1200">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20 cm</a:t>
                      </a:r>
                      <a:endParaRPr sz="1200">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13.71 sec</a:t>
                      </a:r>
                      <a:endParaRPr sz="1200">
                        <a:solidFill>
                          <a:schemeClr val="dk1"/>
                        </a:solidFill>
                        <a:latin typeface="Times New Roman"/>
                        <a:ea typeface="Times New Roman"/>
                        <a:cs typeface="Times New Roman"/>
                        <a:sym typeface="Times New Roman"/>
                      </a:endParaRPr>
                    </a:p>
                  </a:txBody>
                  <a:tcPr marT="91425" marB="91425" marR="91425" marL="91425"/>
                </a:tc>
              </a:tr>
              <a:tr h="303975">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8</a:t>
                      </a:r>
                      <a:endParaRPr sz="1200">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25 cm</a:t>
                      </a:r>
                      <a:endParaRPr sz="1200">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14 sec</a:t>
                      </a:r>
                      <a:endParaRPr sz="1200">
                        <a:solidFill>
                          <a:schemeClr val="dk1"/>
                        </a:solidFill>
                        <a:latin typeface="Times New Roman"/>
                        <a:ea typeface="Times New Roman"/>
                        <a:cs typeface="Times New Roman"/>
                        <a:sym typeface="Times New Roman"/>
                      </a:endParaRPr>
                    </a:p>
                  </a:txBody>
                  <a:tcPr marT="91425" marB="91425" marR="91425" marL="91425"/>
                </a:tc>
              </a:tr>
              <a:tr h="303975">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9</a:t>
                      </a:r>
                      <a:endParaRPr sz="1200">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30 cm</a:t>
                      </a:r>
                      <a:endParaRPr sz="1200">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16 sec </a:t>
                      </a:r>
                      <a:endParaRPr sz="1200">
                        <a:solidFill>
                          <a:schemeClr val="dk1"/>
                        </a:solidFill>
                        <a:latin typeface="Times New Roman"/>
                        <a:ea typeface="Times New Roman"/>
                        <a:cs typeface="Times New Roman"/>
                        <a:sym typeface="Times New Roman"/>
                      </a:endParaRPr>
                    </a:p>
                  </a:txBody>
                  <a:tcPr marT="91425" marB="91425" marR="91425" marL="91425"/>
                </a:tc>
              </a:tr>
              <a:tr h="303975">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10</a:t>
                      </a:r>
                      <a:endParaRPr sz="1200">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35 cm</a:t>
                      </a:r>
                      <a:endParaRPr sz="1200">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No response</a:t>
                      </a:r>
                      <a:endParaRPr sz="1200">
                        <a:solidFill>
                          <a:schemeClr val="dk1"/>
                        </a:solidFill>
                        <a:latin typeface="Times New Roman"/>
                        <a:ea typeface="Times New Roman"/>
                        <a:cs typeface="Times New Roman"/>
                        <a:sym typeface="Times New Roman"/>
                      </a:endParaRPr>
                    </a:p>
                  </a:txBody>
                  <a:tcPr marT="91425" marB="91425" marR="91425" marL="91425"/>
                </a:tc>
              </a:tr>
            </a:tbl>
          </a:graphicData>
        </a:graphic>
      </p:graphicFrame>
      <p:sp>
        <p:nvSpPr>
          <p:cNvPr id="82" name="Google Shape;82;p16"/>
          <p:cNvSpPr txBox="1"/>
          <p:nvPr/>
        </p:nvSpPr>
        <p:spPr>
          <a:xfrm>
            <a:off x="6122850" y="485950"/>
            <a:ext cx="366300" cy="14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accent3"/>
              </a:solidFill>
              <a:latin typeface="Average"/>
              <a:ea typeface="Average"/>
              <a:cs typeface="Average"/>
              <a:sym typeface="Average"/>
            </a:endParaRPr>
          </a:p>
        </p:txBody>
      </p:sp>
      <p:sp>
        <p:nvSpPr>
          <p:cNvPr id="83" name="Google Shape;83;p16"/>
          <p:cNvSpPr txBox="1"/>
          <p:nvPr/>
        </p:nvSpPr>
        <p:spPr>
          <a:xfrm>
            <a:off x="3570450" y="840100"/>
            <a:ext cx="5229300" cy="67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chemeClr val="accent3"/>
                </a:solidFill>
                <a:latin typeface="Average"/>
                <a:ea typeface="Average"/>
                <a:cs typeface="Average"/>
                <a:sym typeface="Average"/>
              </a:rPr>
              <a:t>Testing the time it took for Blue LED Detection to turn on with varying distance.</a:t>
            </a:r>
            <a:endParaRPr sz="1800">
              <a:solidFill>
                <a:schemeClr val="accent3"/>
              </a:solidFill>
              <a:latin typeface="Average"/>
              <a:ea typeface="Average"/>
              <a:cs typeface="Average"/>
              <a:sym typeface="Averag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
                                        </p:tgtEl>
                                        <p:attrNameLst>
                                          <p:attrName>style.visibility</p:attrName>
                                        </p:attrNameLst>
                                      </p:cBhvr>
                                      <p:to>
                                        <p:strVal val="visible"/>
                                      </p:to>
                                    </p:set>
                                    <p:animEffect filter="fade" transition="in">
                                      <p:cBhvr>
                                        <p:cTn dur="1000"/>
                                        <p:tgtEl>
                                          <p:spTgt spid="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System Detection Accuracy </a:t>
            </a:r>
            <a:endParaRPr/>
          </a:p>
        </p:txBody>
      </p:sp>
      <p:sp>
        <p:nvSpPr>
          <p:cNvPr id="89" name="Google Shape;89;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GB">
                <a:solidFill>
                  <a:schemeClr val="dk1"/>
                </a:solidFill>
              </a:rPr>
              <a:t>The system was operated continuously for a predefined duration in an object-free environment to quantify the rate of false alarms. </a:t>
            </a:r>
            <a:endParaRPr/>
          </a:p>
        </p:txBody>
      </p:sp>
      <p:graphicFrame>
        <p:nvGraphicFramePr>
          <p:cNvPr id="90" name="Google Shape;90;p17"/>
          <p:cNvGraphicFramePr/>
          <p:nvPr/>
        </p:nvGraphicFramePr>
        <p:xfrm>
          <a:off x="2268225" y="2180875"/>
          <a:ext cx="3000000" cy="3000000"/>
        </p:xfrm>
        <a:graphic>
          <a:graphicData uri="http://schemas.openxmlformats.org/drawingml/2006/table">
            <a:tbl>
              <a:tblPr>
                <a:noFill/>
                <a:tableStyleId>{CD03AB00-E0A4-467F-BD99-CE64EAE000A3}</a:tableStyleId>
              </a:tblPr>
              <a:tblGrid>
                <a:gridCol w="1998675"/>
                <a:gridCol w="1998675"/>
              </a:tblGrid>
              <a:tr h="409600">
                <a:tc>
                  <a:txBody>
                    <a:bodyPr/>
                    <a:lstStyle/>
                    <a:p>
                      <a:pPr indent="0" lvl="0" marL="0" rtl="0" algn="l">
                        <a:spcBef>
                          <a:spcPts val="0"/>
                        </a:spcBef>
                        <a:spcAft>
                          <a:spcPts val="0"/>
                        </a:spcAft>
                        <a:buNone/>
                      </a:pPr>
                      <a:r>
                        <a:rPr lang="en-GB">
                          <a:solidFill>
                            <a:schemeClr val="dk1"/>
                          </a:solidFill>
                          <a:latin typeface="Times New Roman"/>
                          <a:ea typeface="Times New Roman"/>
                          <a:cs typeface="Times New Roman"/>
                          <a:sym typeface="Times New Roman"/>
                        </a:rPr>
                        <a:t>Time </a:t>
                      </a:r>
                      <a:endParaRPr>
                        <a:solidFill>
                          <a:schemeClr val="dk1"/>
                        </a:solidFill>
                        <a:latin typeface="Times New Roman"/>
                        <a:ea typeface="Times New Roman"/>
                        <a:cs typeface="Times New Roman"/>
                        <a:sym typeface="Times New Roman"/>
                      </a:endParaRPr>
                    </a:p>
                  </a:txBody>
                  <a:tcPr marT="91425" marB="91425" marR="91425" marL="91425">
                    <a:solidFill>
                      <a:srgbClr val="000000"/>
                    </a:solidFill>
                  </a:tcPr>
                </a:tc>
                <a:tc>
                  <a:txBody>
                    <a:bodyPr/>
                    <a:lstStyle/>
                    <a:p>
                      <a:pPr indent="0" lvl="0" marL="0" rtl="0" algn="l">
                        <a:spcBef>
                          <a:spcPts val="0"/>
                        </a:spcBef>
                        <a:spcAft>
                          <a:spcPts val="0"/>
                        </a:spcAft>
                        <a:buNone/>
                      </a:pPr>
                      <a:r>
                        <a:rPr lang="en-GB">
                          <a:solidFill>
                            <a:schemeClr val="dk1"/>
                          </a:solidFill>
                          <a:latin typeface="Times New Roman"/>
                          <a:ea typeface="Times New Roman"/>
                          <a:cs typeface="Times New Roman"/>
                          <a:sym typeface="Times New Roman"/>
                        </a:rPr>
                        <a:t>False Alarms </a:t>
                      </a:r>
                      <a:endParaRPr>
                        <a:solidFill>
                          <a:schemeClr val="dk1"/>
                        </a:solidFill>
                        <a:latin typeface="Times New Roman"/>
                        <a:ea typeface="Times New Roman"/>
                        <a:cs typeface="Times New Roman"/>
                        <a:sym typeface="Times New Roman"/>
                      </a:endParaRPr>
                    </a:p>
                  </a:txBody>
                  <a:tcPr marT="91425" marB="91425" marR="91425" marL="91425">
                    <a:solidFill>
                      <a:srgbClr val="000000"/>
                    </a:solidFill>
                  </a:tcPr>
                </a:tc>
              </a:tr>
              <a:tr h="409600">
                <a:tc>
                  <a:txBody>
                    <a:bodyPr/>
                    <a:lstStyle/>
                    <a:p>
                      <a:pPr indent="0" lvl="0" marL="0" rtl="0" algn="l">
                        <a:spcBef>
                          <a:spcPts val="0"/>
                        </a:spcBef>
                        <a:spcAft>
                          <a:spcPts val="0"/>
                        </a:spcAft>
                        <a:buNone/>
                      </a:pPr>
                      <a:r>
                        <a:rPr lang="en-GB">
                          <a:solidFill>
                            <a:schemeClr val="dk1"/>
                          </a:solidFill>
                          <a:latin typeface="Times New Roman"/>
                          <a:ea typeface="Times New Roman"/>
                          <a:cs typeface="Times New Roman"/>
                          <a:sym typeface="Times New Roman"/>
                        </a:rPr>
                        <a:t>10 minutes</a:t>
                      </a:r>
                      <a:endParaRPr>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l">
                        <a:spcBef>
                          <a:spcPts val="0"/>
                        </a:spcBef>
                        <a:spcAft>
                          <a:spcPts val="0"/>
                        </a:spcAft>
                        <a:buNone/>
                      </a:pPr>
                      <a:r>
                        <a:rPr lang="en-GB">
                          <a:solidFill>
                            <a:schemeClr val="dk1"/>
                          </a:solidFill>
                          <a:latin typeface="Times New Roman"/>
                          <a:ea typeface="Times New Roman"/>
                          <a:cs typeface="Times New Roman"/>
                          <a:sym typeface="Times New Roman"/>
                        </a:rPr>
                        <a:t>0</a:t>
                      </a:r>
                      <a:endParaRPr>
                        <a:solidFill>
                          <a:schemeClr val="dk1"/>
                        </a:solidFill>
                        <a:latin typeface="Times New Roman"/>
                        <a:ea typeface="Times New Roman"/>
                        <a:cs typeface="Times New Roman"/>
                        <a:sym typeface="Times New Roman"/>
                      </a:endParaRPr>
                    </a:p>
                  </a:txBody>
                  <a:tcPr marT="91425" marB="91425" marR="91425" marL="91425"/>
                </a:tc>
              </a:tr>
              <a:tr h="409600">
                <a:tc>
                  <a:txBody>
                    <a:bodyPr/>
                    <a:lstStyle/>
                    <a:p>
                      <a:pPr indent="0" lvl="0" marL="0" rtl="0" algn="l">
                        <a:spcBef>
                          <a:spcPts val="0"/>
                        </a:spcBef>
                        <a:spcAft>
                          <a:spcPts val="0"/>
                        </a:spcAft>
                        <a:buNone/>
                      </a:pPr>
                      <a:r>
                        <a:rPr lang="en-GB">
                          <a:solidFill>
                            <a:schemeClr val="dk1"/>
                          </a:solidFill>
                          <a:latin typeface="Times New Roman"/>
                          <a:ea typeface="Times New Roman"/>
                          <a:cs typeface="Times New Roman"/>
                          <a:sym typeface="Times New Roman"/>
                        </a:rPr>
                        <a:t>30 minutes</a:t>
                      </a:r>
                      <a:endParaRPr>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l">
                        <a:spcBef>
                          <a:spcPts val="0"/>
                        </a:spcBef>
                        <a:spcAft>
                          <a:spcPts val="0"/>
                        </a:spcAft>
                        <a:buNone/>
                      </a:pPr>
                      <a:r>
                        <a:rPr lang="en-GB">
                          <a:solidFill>
                            <a:schemeClr val="dk1"/>
                          </a:solidFill>
                          <a:latin typeface="Times New Roman"/>
                          <a:ea typeface="Times New Roman"/>
                          <a:cs typeface="Times New Roman"/>
                          <a:sym typeface="Times New Roman"/>
                        </a:rPr>
                        <a:t>0</a:t>
                      </a:r>
                      <a:endParaRPr>
                        <a:solidFill>
                          <a:schemeClr val="dk1"/>
                        </a:solidFill>
                        <a:latin typeface="Times New Roman"/>
                        <a:ea typeface="Times New Roman"/>
                        <a:cs typeface="Times New Roman"/>
                        <a:sym typeface="Times New Roman"/>
                      </a:endParaRPr>
                    </a:p>
                  </a:txBody>
                  <a:tcPr marT="91425" marB="91425" marR="91425" marL="91425"/>
                </a:tc>
              </a:tr>
              <a:tr h="409600">
                <a:tc>
                  <a:txBody>
                    <a:bodyPr/>
                    <a:lstStyle/>
                    <a:p>
                      <a:pPr indent="0" lvl="0" marL="0" rtl="0" algn="l">
                        <a:spcBef>
                          <a:spcPts val="0"/>
                        </a:spcBef>
                        <a:spcAft>
                          <a:spcPts val="0"/>
                        </a:spcAft>
                        <a:buNone/>
                      </a:pPr>
                      <a:r>
                        <a:rPr lang="en-GB">
                          <a:solidFill>
                            <a:schemeClr val="dk1"/>
                          </a:solidFill>
                          <a:latin typeface="Times New Roman"/>
                          <a:ea typeface="Times New Roman"/>
                          <a:cs typeface="Times New Roman"/>
                          <a:sym typeface="Times New Roman"/>
                        </a:rPr>
                        <a:t>1 hour </a:t>
                      </a:r>
                      <a:endParaRPr>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l">
                        <a:spcBef>
                          <a:spcPts val="0"/>
                        </a:spcBef>
                        <a:spcAft>
                          <a:spcPts val="0"/>
                        </a:spcAft>
                        <a:buNone/>
                      </a:pPr>
                      <a:r>
                        <a:rPr lang="en-GB">
                          <a:solidFill>
                            <a:schemeClr val="dk1"/>
                          </a:solidFill>
                          <a:latin typeface="Times New Roman"/>
                          <a:ea typeface="Times New Roman"/>
                          <a:cs typeface="Times New Roman"/>
                          <a:sym typeface="Times New Roman"/>
                        </a:rPr>
                        <a:t>0</a:t>
                      </a:r>
                      <a:endParaRPr>
                        <a:solidFill>
                          <a:schemeClr val="dk1"/>
                        </a:solidFill>
                        <a:latin typeface="Times New Roman"/>
                        <a:ea typeface="Times New Roman"/>
                        <a:cs typeface="Times New Roman"/>
                        <a:sym typeface="Times New Roman"/>
                      </a:endParaRPr>
                    </a:p>
                  </a:txBody>
                  <a:tcPr marT="91425" marB="91425" marR="91425" marL="91425"/>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8"/>
          <p:cNvSpPr txBox="1"/>
          <p:nvPr>
            <p:ph type="title"/>
          </p:nvPr>
        </p:nvSpPr>
        <p:spPr>
          <a:xfrm>
            <a:off x="311700" y="17897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latin typeface="Times New Roman"/>
                <a:ea typeface="Times New Roman"/>
                <a:cs typeface="Times New Roman"/>
                <a:sym typeface="Times New Roman"/>
              </a:rPr>
              <a:t>Power Requirements for Hardware</a:t>
            </a:r>
            <a:endParaRPr>
              <a:latin typeface="Times New Roman"/>
              <a:ea typeface="Times New Roman"/>
              <a:cs typeface="Times New Roman"/>
              <a:sym typeface="Times New Roman"/>
            </a:endParaRPr>
          </a:p>
        </p:txBody>
      </p:sp>
      <p:graphicFrame>
        <p:nvGraphicFramePr>
          <p:cNvPr id="96" name="Google Shape;96;p18"/>
          <p:cNvGraphicFramePr/>
          <p:nvPr/>
        </p:nvGraphicFramePr>
        <p:xfrm>
          <a:off x="952500" y="1619250"/>
          <a:ext cx="3000000" cy="3000000"/>
        </p:xfrm>
        <a:graphic>
          <a:graphicData uri="http://schemas.openxmlformats.org/drawingml/2006/table">
            <a:tbl>
              <a:tblPr>
                <a:noFill/>
                <a:tableStyleId>{CD03AB00-E0A4-467F-BD99-CE64EAE000A3}</a:tableStyleId>
              </a:tblPr>
              <a:tblGrid>
                <a:gridCol w="1206500"/>
                <a:gridCol w="1206500"/>
                <a:gridCol w="1206500"/>
                <a:gridCol w="1206500"/>
                <a:gridCol w="1206500"/>
                <a:gridCol w="1206500"/>
              </a:tblGrid>
              <a:tr h="381000">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Hardware</a:t>
                      </a:r>
                      <a:endParaRPr>
                        <a:solidFill>
                          <a:schemeClr val="dk1"/>
                        </a:solidFill>
                        <a:latin typeface="Times New Roman"/>
                        <a:ea typeface="Times New Roman"/>
                        <a:cs typeface="Times New Roman"/>
                        <a:sym typeface="Times New Roman"/>
                      </a:endParaRPr>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Model</a:t>
                      </a:r>
                      <a:endParaRPr>
                        <a:solidFill>
                          <a:schemeClr val="dk1"/>
                        </a:solidFill>
                        <a:latin typeface="Times New Roman"/>
                        <a:ea typeface="Times New Roman"/>
                        <a:cs typeface="Times New Roman"/>
                        <a:sym typeface="Times New Roman"/>
                      </a:endParaRPr>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Voltage</a:t>
                      </a:r>
                      <a:endParaRPr>
                        <a:solidFill>
                          <a:schemeClr val="dk1"/>
                        </a:solidFill>
                        <a:latin typeface="Times New Roman"/>
                        <a:ea typeface="Times New Roman"/>
                        <a:cs typeface="Times New Roman"/>
                        <a:sym typeface="Times New Roman"/>
                      </a:endParaRPr>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Current</a:t>
                      </a:r>
                      <a:endParaRPr>
                        <a:solidFill>
                          <a:schemeClr val="dk1"/>
                        </a:solidFill>
                        <a:latin typeface="Times New Roman"/>
                        <a:ea typeface="Times New Roman"/>
                        <a:cs typeface="Times New Roman"/>
                        <a:sym typeface="Times New Roman"/>
                      </a:endParaRPr>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Quantity</a:t>
                      </a:r>
                      <a:endParaRPr>
                        <a:solidFill>
                          <a:schemeClr val="dk1"/>
                        </a:solidFill>
                        <a:latin typeface="Times New Roman"/>
                        <a:ea typeface="Times New Roman"/>
                        <a:cs typeface="Times New Roman"/>
                        <a:sym typeface="Times New Roman"/>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Total Power</a:t>
                      </a:r>
                      <a:endParaRPr>
                        <a:solidFill>
                          <a:schemeClr val="dk1"/>
                        </a:solidFill>
                        <a:latin typeface="Times New Roman"/>
                        <a:ea typeface="Times New Roman"/>
                        <a:cs typeface="Times New Roman"/>
                        <a:sym typeface="Times New Roman"/>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MCU</a:t>
                      </a:r>
                      <a:endParaRPr>
                        <a:solidFill>
                          <a:schemeClr val="dk1"/>
                        </a:solidFill>
                        <a:latin typeface="Times New Roman"/>
                        <a:ea typeface="Times New Roman"/>
                        <a:cs typeface="Times New Roman"/>
                        <a:sym typeface="Times New Roman"/>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ESP32</a:t>
                      </a:r>
                      <a:endParaRPr>
                        <a:solidFill>
                          <a:schemeClr val="dk1"/>
                        </a:solidFill>
                        <a:latin typeface="Times New Roman"/>
                        <a:ea typeface="Times New Roman"/>
                        <a:cs typeface="Times New Roman"/>
                        <a:sym typeface="Times New Roman"/>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3.3V</a:t>
                      </a:r>
                      <a:endParaRPr>
                        <a:solidFill>
                          <a:schemeClr val="dk1"/>
                        </a:solidFill>
                        <a:latin typeface="Times New Roman"/>
                        <a:ea typeface="Times New Roman"/>
                        <a:cs typeface="Times New Roman"/>
                        <a:sym typeface="Times New Roman"/>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 600mA</a:t>
                      </a:r>
                      <a:endParaRPr>
                        <a:solidFill>
                          <a:schemeClr val="dk1"/>
                        </a:solidFill>
                        <a:latin typeface="Times New Roman"/>
                        <a:ea typeface="Times New Roman"/>
                        <a:cs typeface="Times New Roman"/>
                        <a:sym typeface="Times New Roman"/>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1</a:t>
                      </a:r>
                      <a:endParaRPr>
                        <a:solidFill>
                          <a:schemeClr val="dk1"/>
                        </a:solidFill>
                        <a:latin typeface="Times New Roman"/>
                        <a:ea typeface="Times New Roman"/>
                        <a:cs typeface="Times New Roman"/>
                        <a:sym typeface="Times New Roman"/>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tcPr>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1.98W</a:t>
                      </a:r>
                      <a:endParaRPr>
                        <a:solidFill>
                          <a:schemeClr val="dk1"/>
                        </a:solidFill>
                        <a:latin typeface="Times New Roman"/>
                        <a:ea typeface="Times New Roman"/>
                        <a:cs typeface="Times New Roman"/>
                        <a:sym typeface="Times New Roman"/>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Camera</a:t>
                      </a:r>
                      <a:endParaRPr>
                        <a:solidFill>
                          <a:schemeClr val="dk1"/>
                        </a:solidFill>
                        <a:latin typeface="Times New Roman"/>
                        <a:ea typeface="Times New Roman"/>
                        <a:cs typeface="Times New Roman"/>
                        <a:sym typeface="Times New Roman"/>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OV2640</a:t>
                      </a:r>
                      <a:endParaRPr>
                        <a:solidFill>
                          <a:schemeClr val="dk1"/>
                        </a:solidFill>
                        <a:latin typeface="Times New Roman"/>
                        <a:ea typeface="Times New Roman"/>
                        <a:cs typeface="Times New Roman"/>
                        <a:sym typeface="Times New Roman"/>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5V</a:t>
                      </a:r>
                      <a:endParaRPr>
                        <a:solidFill>
                          <a:schemeClr val="dk1"/>
                        </a:solidFill>
                        <a:latin typeface="Times New Roman"/>
                        <a:ea typeface="Times New Roman"/>
                        <a:cs typeface="Times New Roman"/>
                        <a:sym typeface="Times New Roman"/>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70mA active</a:t>
                      </a:r>
                      <a:endParaRPr>
                        <a:solidFill>
                          <a:schemeClr val="dk1"/>
                        </a:solidFill>
                        <a:latin typeface="Times New Roman"/>
                        <a:ea typeface="Times New Roman"/>
                        <a:cs typeface="Times New Roman"/>
                        <a:sym typeface="Times New Roman"/>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1</a:t>
                      </a:r>
                      <a:endParaRPr>
                        <a:solidFill>
                          <a:schemeClr val="dk1"/>
                        </a:solidFill>
                        <a:latin typeface="Times New Roman"/>
                        <a:ea typeface="Times New Roman"/>
                        <a:cs typeface="Times New Roman"/>
                        <a:sym typeface="Times New Roman"/>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tcPr>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350mW active</a:t>
                      </a:r>
                      <a:endParaRPr>
                        <a:solidFill>
                          <a:schemeClr val="dk1"/>
                        </a:solidFill>
                        <a:latin typeface="Times New Roman"/>
                        <a:ea typeface="Times New Roman"/>
                        <a:cs typeface="Times New Roman"/>
                        <a:sym typeface="Times New Roman"/>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Alarm</a:t>
                      </a:r>
                      <a:endParaRPr>
                        <a:solidFill>
                          <a:schemeClr val="dk1"/>
                        </a:solidFill>
                        <a:latin typeface="Times New Roman"/>
                        <a:ea typeface="Times New Roman"/>
                        <a:cs typeface="Times New Roman"/>
                        <a:sym typeface="Times New Roman"/>
                      </a:endParaRPr>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CMT-8540S-SMT-TR</a:t>
                      </a:r>
                      <a:endParaRPr>
                        <a:solidFill>
                          <a:schemeClr val="dk1"/>
                        </a:solidFill>
                        <a:latin typeface="Times New Roman"/>
                        <a:ea typeface="Times New Roman"/>
                        <a:cs typeface="Times New Roman"/>
                        <a:sym typeface="Times New Roman"/>
                      </a:endParaRPr>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5V</a:t>
                      </a:r>
                      <a:endParaRPr>
                        <a:solidFill>
                          <a:schemeClr val="dk1"/>
                        </a:solidFill>
                        <a:latin typeface="Times New Roman"/>
                        <a:ea typeface="Times New Roman"/>
                        <a:cs typeface="Times New Roman"/>
                        <a:sym typeface="Times New Roman"/>
                      </a:endParaRPr>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150mA</a:t>
                      </a:r>
                      <a:endParaRPr>
                        <a:solidFill>
                          <a:schemeClr val="dk1"/>
                        </a:solidFill>
                        <a:latin typeface="Times New Roman"/>
                        <a:ea typeface="Times New Roman"/>
                        <a:cs typeface="Times New Roman"/>
                        <a:sym typeface="Times New Roman"/>
                      </a:endParaRPr>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1</a:t>
                      </a:r>
                      <a:endParaRPr>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750mW</a:t>
                      </a:r>
                      <a:endParaRPr>
                        <a:solidFill>
                          <a:schemeClr val="dk1"/>
                        </a:solidFill>
                        <a:latin typeface="Times New Roman"/>
                        <a:ea typeface="Times New Roman"/>
                        <a:cs typeface="Times New Roman"/>
                        <a:sym typeface="Times New Roman"/>
                      </a:endParaRPr>
                    </a:p>
                  </a:txBody>
                  <a:tcPr marT="91425" marB="91425" marR="91425" marL="91425">
                    <a:lnT cap="flat" cmpd="sng" w="9525">
                      <a:solidFill>
                        <a:srgbClr val="9E9E9E"/>
                      </a:solidFill>
                      <a:prstDash val="solid"/>
                      <a:round/>
                      <a:headEnd len="sm" w="sm" type="none"/>
                      <a:tailEnd len="sm" w="sm" type="none"/>
                    </a:lnT>
                  </a:tcPr>
                </a:tc>
              </a:tr>
              <a:tr h="381000">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LED</a:t>
                      </a:r>
                      <a:endParaRPr>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TSHG6400</a:t>
                      </a:r>
                      <a:endParaRPr>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5V</a:t>
                      </a:r>
                      <a:endParaRPr>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~90mA</a:t>
                      </a:r>
                      <a:endParaRPr>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1</a:t>
                      </a:r>
                      <a:endParaRPr>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450mW</a:t>
                      </a:r>
                      <a:endParaRPr>
                        <a:solidFill>
                          <a:schemeClr val="dk1"/>
                        </a:solidFill>
                        <a:latin typeface="Times New Roman"/>
                        <a:ea typeface="Times New Roman"/>
                        <a:cs typeface="Times New Roman"/>
                        <a:sym typeface="Times New Roman"/>
                      </a:endParaRPr>
                    </a:p>
                  </a:txBody>
                  <a:tcPr marT="91425" marB="91425" marR="91425" marL="91425"/>
                </a:tc>
              </a:tr>
              <a:tr h="381000">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Relay Coil</a:t>
                      </a:r>
                      <a:endParaRPr>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J104B2C5VDC.20S</a:t>
                      </a:r>
                      <a:endParaRPr>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5V</a:t>
                      </a:r>
                      <a:endParaRPr>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40mA</a:t>
                      </a:r>
                      <a:endParaRPr>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1</a:t>
                      </a:r>
                      <a:endParaRPr>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200mW</a:t>
                      </a:r>
                      <a:endParaRPr>
                        <a:solidFill>
                          <a:schemeClr val="dk1"/>
                        </a:solidFill>
                        <a:latin typeface="Times New Roman"/>
                        <a:ea typeface="Times New Roman"/>
                        <a:cs typeface="Times New Roman"/>
                        <a:sym typeface="Times New Roman"/>
                      </a:endParaRPr>
                    </a:p>
                  </a:txBody>
                  <a:tcPr marT="91425" marB="91425" marR="91425" marL="91425"/>
                </a:tc>
              </a:tr>
              <a:tr h="381000">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Total</a:t>
                      </a:r>
                      <a:endParaRPr>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ctr">
                        <a:spcBef>
                          <a:spcPts val="0"/>
                        </a:spcBef>
                        <a:spcAft>
                          <a:spcPts val="0"/>
                        </a:spcAft>
                        <a:buNone/>
                      </a:pPr>
                      <a:r>
                        <a:t/>
                      </a:r>
                      <a:endParaRPr>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5V</a:t>
                      </a:r>
                      <a:endParaRPr>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~950mA</a:t>
                      </a:r>
                      <a:endParaRPr>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ctr">
                        <a:spcBef>
                          <a:spcPts val="0"/>
                        </a:spcBef>
                        <a:spcAft>
                          <a:spcPts val="0"/>
                        </a:spcAft>
                        <a:buNone/>
                      </a:pPr>
                      <a:r>
                        <a:t/>
                      </a:r>
                      <a:endParaRPr>
                        <a:solidFill>
                          <a:schemeClr val="dk1"/>
                        </a:solidFill>
                        <a:latin typeface="Times New Roman"/>
                        <a:ea typeface="Times New Roman"/>
                        <a:cs typeface="Times New Roman"/>
                        <a:sym typeface="Times New Roman"/>
                      </a:endParaRPr>
                    </a:p>
                  </a:txBody>
                  <a:tcPr marT="91425" marB="91425" marR="91425" marL="91425"/>
                </a:tc>
                <a:tc>
                  <a:txBody>
                    <a:bodyPr/>
                    <a:lstStyle/>
                    <a:p>
                      <a:pPr indent="0" lvl="0" marL="0" rtl="0" algn="ctr">
                        <a:spcBef>
                          <a:spcPts val="0"/>
                        </a:spcBef>
                        <a:spcAft>
                          <a:spcPts val="0"/>
                        </a:spcAft>
                        <a:buNone/>
                      </a:pPr>
                      <a:r>
                        <a:rPr lang="en-GB">
                          <a:solidFill>
                            <a:schemeClr val="dk1"/>
                          </a:solidFill>
                          <a:latin typeface="Times New Roman"/>
                          <a:ea typeface="Times New Roman"/>
                          <a:cs typeface="Times New Roman"/>
                          <a:sym typeface="Times New Roman"/>
                        </a:rPr>
                        <a:t>3.73W</a:t>
                      </a:r>
                      <a:endParaRPr>
                        <a:solidFill>
                          <a:schemeClr val="dk1"/>
                        </a:solidFill>
                        <a:latin typeface="Times New Roman"/>
                        <a:ea typeface="Times New Roman"/>
                        <a:cs typeface="Times New Roman"/>
                        <a:sym typeface="Times New Roman"/>
                      </a:endParaRPr>
                    </a:p>
                  </a:txBody>
                  <a:tcPr marT="91425" marB="91425" marR="91425" marL="91425"/>
                </a:tc>
              </a:tr>
            </a:tbl>
          </a:graphicData>
        </a:graphic>
      </p:graphicFrame>
      <p:sp>
        <p:nvSpPr>
          <p:cNvPr id="97" name="Google Shape;97;p18"/>
          <p:cNvSpPr txBox="1"/>
          <p:nvPr/>
        </p:nvSpPr>
        <p:spPr>
          <a:xfrm>
            <a:off x="1820100" y="751675"/>
            <a:ext cx="5503800" cy="6216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chemeClr val="lt2"/>
              </a:buClr>
              <a:buSzPts val="1800"/>
              <a:buFont typeface="Times New Roman"/>
              <a:buChar char="●"/>
            </a:pPr>
            <a:r>
              <a:rPr lang="en-GB" sz="1800">
                <a:solidFill>
                  <a:schemeClr val="lt2"/>
                </a:solidFill>
                <a:latin typeface="Times New Roman"/>
                <a:ea typeface="Times New Roman"/>
                <a:cs typeface="Times New Roman"/>
                <a:sym typeface="Times New Roman"/>
              </a:rPr>
              <a:t>All hardware components in parallel of each other</a:t>
            </a:r>
            <a:endParaRPr sz="1800">
              <a:solidFill>
                <a:schemeClr val="lt2"/>
              </a:solidFill>
              <a:latin typeface="Times New Roman"/>
              <a:ea typeface="Times New Roman"/>
              <a:cs typeface="Times New Roman"/>
              <a:sym typeface="Times New Roman"/>
            </a:endParaRPr>
          </a:p>
          <a:p>
            <a:pPr indent="-342900" lvl="0" marL="457200" rtl="0" algn="l">
              <a:spcBef>
                <a:spcPts val="0"/>
              </a:spcBef>
              <a:spcAft>
                <a:spcPts val="0"/>
              </a:spcAft>
              <a:buClr>
                <a:schemeClr val="lt2"/>
              </a:buClr>
              <a:buSzPts val="1800"/>
              <a:buFont typeface="Times New Roman"/>
              <a:buChar char="●"/>
            </a:pPr>
            <a:r>
              <a:rPr lang="en-GB" sz="1800">
                <a:solidFill>
                  <a:schemeClr val="lt2"/>
                </a:solidFill>
                <a:latin typeface="Times New Roman"/>
                <a:ea typeface="Times New Roman"/>
                <a:cs typeface="Times New Roman"/>
                <a:sym typeface="Times New Roman"/>
              </a:rPr>
              <a:t>Absolute max current ~950mA assuming max loads</a:t>
            </a:r>
            <a:endParaRPr sz="1800">
              <a:solidFill>
                <a:schemeClr val="lt2"/>
              </a:solidFill>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9"/>
          <p:cNvSpPr txBox="1"/>
          <p:nvPr>
            <p:ph type="title"/>
          </p:nvPr>
        </p:nvSpPr>
        <p:spPr>
          <a:xfrm>
            <a:off x="311700" y="64025"/>
            <a:ext cx="36297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Switching System Design</a:t>
            </a:r>
            <a:endParaRPr/>
          </a:p>
        </p:txBody>
      </p:sp>
      <p:pic>
        <p:nvPicPr>
          <p:cNvPr descr="testing our relay switching system" id="103" name="Google Shape;103;p19" title="switching system testing video">
            <a:hlinkClick r:id="rId3"/>
          </p:cNvPr>
          <p:cNvPicPr preferRelativeResize="0"/>
          <p:nvPr/>
        </p:nvPicPr>
        <p:blipFill>
          <a:blip r:embed="rId4">
            <a:alphaModFix/>
          </a:blip>
          <a:stretch>
            <a:fillRect/>
          </a:stretch>
        </p:blipFill>
        <p:spPr>
          <a:xfrm>
            <a:off x="311700" y="636725"/>
            <a:ext cx="5400000" cy="3024000"/>
          </a:xfrm>
          <a:prstGeom prst="rect">
            <a:avLst/>
          </a:prstGeom>
          <a:noFill/>
          <a:ln>
            <a:noFill/>
          </a:ln>
        </p:spPr>
      </p:pic>
      <p:sp>
        <p:nvSpPr>
          <p:cNvPr id="104" name="Google Shape;104;p19"/>
          <p:cNvSpPr txBox="1"/>
          <p:nvPr/>
        </p:nvSpPr>
        <p:spPr>
          <a:xfrm>
            <a:off x="5711700" y="540000"/>
            <a:ext cx="3432300" cy="4063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1800">
                <a:solidFill>
                  <a:schemeClr val="accent3"/>
                </a:solidFill>
                <a:latin typeface="Average"/>
                <a:ea typeface="Average"/>
                <a:cs typeface="Average"/>
                <a:sym typeface="Average"/>
              </a:rPr>
              <a:t>The system uses a 5V DPDT relay</a:t>
            </a:r>
            <a:endParaRPr sz="1800">
              <a:solidFill>
                <a:schemeClr val="accent3"/>
              </a:solidFill>
              <a:latin typeface="Average"/>
              <a:ea typeface="Average"/>
              <a:cs typeface="Average"/>
              <a:sym typeface="Average"/>
            </a:endParaRPr>
          </a:p>
          <a:p>
            <a:pPr indent="0" lvl="0" marL="0" rtl="0" algn="ctr">
              <a:spcBef>
                <a:spcPts val="0"/>
              </a:spcBef>
              <a:spcAft>
                <a:spcPts val="0"/>
              </a:spcAft>
              <a:buNone/>
            </a:pPr>
            <a:r>
              <a:t/>
            </a:r>
            <a:endParaRPr sz="1800">
              <a:solidFill>
                <a:schemeClr val="accent3"/>
              </a:solidFill>
              <a:latin typeface="Average"/>
              <a:ea typeface="Average"/>
              <a:cs typeface="Average"/>
              <a:sym typeface="Average"/>
            </a:endParaRPr>
          </a:p>
          <a:p>
            <a:pPr indent="0" lvl="0" marL="0" rtl="0" algn="ctr">
              <a:spcBef>
                <a:spcPts val="0"/>
              </a:spcBef>
              <a:spcAft>
                <a:spcPts val="0"/>
              </a:spcAft>
              <a:buNone/>
            </a:pPr>
            <a:r>
              <a:rPr lang="en-GB" sz="1800">
                <a:solidFill>
                  <a:schemeClr val="accent3"/>
                </a:solidFill>
                <a:latin typeface="Average"/>
                <a:ea typeface="Average"/>
                <a:cs typeface="Average"/>
                <a:sym typeface="Average"/>
              </a:rPr>
              <a:t>The main line powers the relay coil</a:t>
            </a:r>
            <a:endParaRPr sz="1800">
              <a:solidFill>
                <a:schemeClr val="accent3"/>
              </a:solidFill>
              <a:latin typeface="Average"/>
              <a:ea typeface="Average"/>
              <a:cs typeface="Average"/>
              <a:sym typeface="Average"/>
            </a:endParaRPr>
          </a:p>
          <a:p>
            <a:pPr indent="0" lvl="0" marL="0" rtl="0" algn="ctr">
              <a:spcBef>
                <a:spcPts val="0"/>
              </a:spcBef>
              <a:spcAft>
                <a:spcPts val="0"/>
              </a:spcAft>
              <a:buNone/>
            </a:pPr>
            <a:r>
              <a:t/>
            </a:r>
            <a:endParaRPr sz="1800">
              <a:solidFill>
                <a:schemeClr val="accent3"/>
              </a:solidFill>
              <a:latin typeface="Average"/>
              <a:ea typeface="Average"/>
              <a:cs typeface="Average"/>
              <a:sym typeface="Average"/>
            </a:endParaRPr>
          </a:p>
          <a:p>
            <a:pPr indent="0" lvl="0" marL="0" rtl="0" algn="ctr">
              <a:spcBef>
                <a:spcPts val="0"/>
              </a:spcBef>
              <a:spcAft>
                <a:spcPts val="0"/>
              </a:spcAft>
              <a:buNone/>
            </a:pPr>
            <a:r>
              <a:rPr lang="en-GB" sz="1800">
                <a:solidFill>
                  <a:schemeClr val="accent3"/>
                </a:solidFill>
                <a:latin typeface="Average"/>
                <a:ea typeface="Average"/>
                <a:cs typeface="Average"/>
                <a:sym typeface="Average"/>
              </a:rPr>
              <a:t>Whenever the PSU is plugged into an outlet, the main will automatically power the system and relay coil.</a:t>
            </a:r>
            <a:endParaRPr sz="1800">
              <a:solidFill>
                <a:schemeClr val="accent3"/>
              </a:solidFill>
              <a:latin typeface="Average"/>
              <a:ea typeface="Average"/>
              <a:cs typeface="Average"/>
              <a:sym typeface="Average"/>
            </a:endParaRPr>
          </a:p>
          <a:p>
            <a:pPr indent="0" lvl="0" marL="0" rtl="0" algn="ctr">
              <a:spcBef>
                <a:spcPts val="0"/>
              </a:spcBef>
              <a:spcAft>
                <a:spcPts val="0"/>
              </a:spcAft>
              <a:buNone/>
            </a:pPr>
            <a:r>
              <a:t/>
            </a:r>
            <a:endParaRPr sz="1800">
              <a:solidFill>
                <a:schemeClr val="accent3"/>
              </a:solidFill>
              <a:latin typeface="Average"/>
              <a:ea typeface="Average"/>
              <a:cs typeface="Average"/>
              <a:sym typeface="Average"/>
            </a:endParaRPr>
          </a:p>
          <a:p>
            <a:pPr indent="0" lvl="0" marL="0" rtl="0" algn="ctr">
              <a:spcBef>
                <a:spcPts val="0"/>
              </a:spcBef>
              <a:spcAft>
                <a:spcPts val="0"/>
              </a:spcAft>
              <a:buNone/>
            </a:pPr>
            <a:r>
              <a:rPr lang="en-GB" sz="1800">
                <a:solidFill>
                  <a:schemeClr val="accent3"/>
                </a:solidFill>
                <a:latin typeface="Average"/>
                <a:ea typeface="Average"/>
                <a:cs typeface="Average"/>
                <a:sym typeface="Average"/>
              </a:rPr>
              <a:t>If power is lost, the relay will automatically switch to backup in &lt; 1 sec</a:t>
            </a:r>
            <a:endParaRPr sz="1800">
              <a:solidFill>
                <a:schemeClr val="accent3"/>
              </a:solidFill>
              <a:latin typeface="Average"/>
              <a:ea typeface="Average"/>
              <a:cs typeface="Average"/>
              <a:sym typeface="Averag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3"/>
                                        </p:tgtEl>
                                        <p:attrNameLst>
                                          <p:attrName>style.visibility</p:attrName>
                                        </p:attrNameLst>
                                      </p:cBhvr>
                                      <p:to>
                                        <p:strVal val="visible"/>
                                      </p:to>
                                    </p:set>
                                    <p:animEffect filter="fade" transition="in">
                                      <p:cBhvr>
                                        <p:cTn dur="1000"/>
                                        <p:tgtEl>
                                          <p:spTgt spid="1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20"/>
          <p:cNvPicPr preferRelativeResize="0"/>
          <p:nvPr/>
        </p:nvPicPr>
        <p:blipFill>
          <a:blip r:embed="rId3">
            <a:alphaModFix/>
          </a:blip>
          <a:stretch>
            <a:fillRect/>
          </a:stretch>
        </p:blipFill>
        <p:spPr>
          <a:xfrm>
            <a:off x="5533669" y="2571750"/>
            <a:ext cx="3533792" cy="2295001"/>
          </a:xfrm>
          <a:prstGeom prst="rect">
            <a:avLst/>
          </a:prstGeom>
          <a:noFill/>
          <a:ln>
            <a:noFill/>
          </a:ln>
        </p:spPr>
      </p:pic>
      <p:sp>
        <p:nvSpPr>
          <p:cNvPr id="110" name="Google Shape;110;p20"/>
          <p:cNvSpPr txBox="1"/>
          <p:nvPr>
            <p:ph type="title"/>
          </p:nvPr>
        </p:nvSpPr>
        <p:spPr>
          <a:xfrm>
            <a:off x="311700" y="64025"/>
            <a:ext cx="36297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Switching System Testing</a:t>
            </a:r>
            <a:endParaRPr/>
          </a:p>
        </p:txBody>
      </p:sp>
      <p:sp>
        <p:nvSpPr>
          <p:cNvPr id="111" name="Google Shape;111;p20"/>
          <p:cNvSpPr txBox="1"/>
          <p:nvPr>
            <p:ph idx="1" type="body"/>
          </p:nvPr>
        </p:nvSpPr>
        <p:spPr>
          <a:xfrm>
            <a:off x="72000" y="636725"/>
            <a:ext cx="4780200" cy="5091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GB">
                <a:solidFill>
                  <a:srgbClr val="FFFF00"/>
                </a:solidFill>
              </a:rPr>
              <a:t>Yellow</a:t>
            </a:r>
            <a:r>
              <a:rPr lang="en-GB"/>
              <a:t>: Main Power	</a:t>
            </a:r>
            <a:r>
              <a:rPr lang="en-GB">
                <a:solidFill>
                  <a:srgbClr val="00FF00"/>
                </a:solidFill>
              </a:rPr>
              <a:t>Green</a:t>
            </a:r>
            <a:r>
              <a:rPr lang="en-GB"/>
              <a:t>: Backup Power</a:t>
            </a:r>
            <a:endParaRPr/>
          </a:p>
        </p:txBody>
      </p:sp>
      <p:pic>
        <p:nvPicPr>
          <p:cNvPr id="112" name="Google Shape;112;p20"/>
          <p:cNvPicPr preferRelativeResize="0"/>
          <p:nvPr/>
        </p:nvPicPr>
        <p:blipFill>
          <a:blip r:embed="rId4">
            <a:alphaModFix/>
          </a:blip>
          <a:stretch>
            <a:fillRect/>
          </a:stretch>
        </p:blipFill>
        <p:spPr>
          <a:xfrm>
            <a:off x="67463" y="2628817"/>
            <a:ext cx="3535194" cy="2180852"/>
          </a:xfrm>
          <a:prstGeom prst="rect">
            <a:avLst/>
          </a:prstGeom>
          <a:noFill/>
          <a:ln>
            <a:noFill/>
          </a:ln>
        </p:spPr>
      </p:pic>
      <p:cxnSp>
        <p:nvCxnSpPr>
          <p:cNvPr id="113" name="Google Shape;113;p20"/>
          <p:cNvCxnSpPr>
            <a:stCxn id="114" idx="3"/>
          </p:cNvCxnSpPr>
          <p:nvPr/>
        </p:nvCxnSpPr>
        <p:spPr>
          <a:xfrm>
            <a:off x="4991175" y="3434275"/>
            <a:ext cx="650700" cy="232800"/>
          </a:xfrm>
          <a:prstGeom prst="straightConnector1">
            <a:avLst/>
          </a:prstGeom>
          <a:noFill/>
          <a:ln cap="flat" cmpd="sng" w="38100">
            <a:solidFill>
              <a:schemeClr val="dk2"/>
            </a:solidFill>
            <a:prstDash val="solid"/>
            <a:round/>
            <a:headEnd len="med" w="med" type="none"/>
            <a:tailEnd len="med" w="med" type="triangle"/>
          </a:ln>
        </p:spPr>
      </p:cxnSp>
      <p:sp>
        <p:nvSpPr>
          <p:cNvPr id="115" name="Google Shape;115;p20"/>
          <p:cNvSpPr txBox="1"/>
          <p:nvPr/>
        </p:nvSpPr>
        <p:spPr>
          <a:xfrm>
            <a:off x="4050363" y="2819313"/>
            <a:ext cx="1261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solidFill>
                  <a:schemeClr val="accent3"/>
                </a:solidFill>
                <a:latin typeface="Average"/>
                <a:ea typeface="Average"/>
                <a:cs typeface="Average"/>
                <a:sym typeface="Average"/>
              </a:rPr>
              <a:t>5V Output</a:t>
            </a:r>
            <a:endParaRPr sz="1800">
              <a:solidFill>
                <a:schemeClr val="accent3"/>
              </a:solidFill>
              <a:latin typeface="Average"/>
              <a:ea typeface="Average"/>
              <a:cs typeface="Average"/>
              <a:sym typeface="Average"/>
            </a:endParaRPr>
          </a:p>
        </p:txBody>
      </p:sp>
      <p:cxnSp>
        <p:nvCxnSpPr>
          <p:cNvPr id="116" name="Google Shape;116;p20"/>
          <p:cNvCxnSpPr>
            <a:stCxn id="115" idx="3"/>
          </p:cNvCxnSpPr>
          <p:nvPr/>
        </p:nvCxnSpPr>
        <p:spPr>
          <a:xfrm>
            <a:off x="5311863" y="3050163"/>
            <a:ext cx="1026000" cy="312300"/>
          </a:xfrm>
          <a:prstGeom prst="straightConnector1">
            <a:avLst/>
          </a:prstGeom>
          <a:noFill/>
          <a:ln cap="flat" cmpd="sng" w="38100">
            <a:solidFill>
              <a:schemeClr val="dk2"/>
            </a:solidFill>
            <a:prstDash val="solid"/>
            <a:round/>
            <a:headEnd len="med" w="med" type="none"/>
            <a:tailEnd len="med" w="med" type="triangle"/>
          </a:ln>
        </p:spPr>
      </p:cxnSp>
      <p:sp>
        <p:nvSpPr>
          <p:cNvPr id="114" name="Google Shape;114;p20"/>
          <p:cNvSpPr txBox="1"/>
          <p:nvPr/>
        </p:nvSpPr>
        <p:spPr>
          <a:xfrm>
            <a:off x="3729675" y="3203425"/>
            <a:ext cx="1261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solidFill>
                  <a:schemeClr val="accent3"/>
                </a:solidFill>
                <a:latin typeface="Average"/>
                <a:ea typeface="Average"/>
                <a:cs typeface="Average"/>
                <a:sym typeface="Average"/>
              </a:rPr>
              <a:t>0</a:t>
            </a:r>
            <a:r>
              <a:rPr lang="en-GB" sz="1800">
                <a:solidFill>
                  <a:schemeClr val="accent3"/>
                </a:solidFill>
                <a:latin typeface="Average"/>
                <a:ea typeface="Average"/>
                <a:cs typeface="Average"/>
                <a:sym typeface="Average"/>
              </a:rPr>
              <a:t>V Output</a:t>
            </a:r>
            <a:endParaRPr sz="1800">
              <a:solidFill>
                <a:schemeClr val="accent3"/>
              </a:solidFill>
              <a:latin typeface="Average"/>
              <a:ea typeface="Average"/>
              <a:cs typeface="Average"/>
              <a:sym typeface="Average"/>
            </a:endParaRPr>
          </a:p>
        </p:txBody>
      </p:sp>
      <p:sp>
        <p:nvSpPr>
          <p:cNvPr id="117" name="Google Shape;117;p20"/>
          <p:cNvSpPr txBox="1"/>
          <p:nvPr/>
        </p:nvSpPr>
        <p:spPr>
          <a:xfrm>
            <a:off x="753275" y="1212300"/>
            <a:ext cx="7637400" cy="101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solidFill>
                  <a:schemeClr val="accent3"/>
                </a:solidFill>
                <a:latin typeface="Average"/>
                <a:ea typeface="Average"/>
                <a:cs typeface="Average"/>
                <a:sym typeface="Average"/>
              </a:rPr>
              <a:t>Switching system efficiently switches in  &lt; 1 sec</a:t>
            </a:r>
            <a:endParaRPr sz="1800">
              <a:solidFill>
                <a:schemeClr val="accent3"/>
              </a:solidFill>
              <a:latin typeface="Average"/>
              <a:ea typeface="Average"/>
              <a:cs typeface="Average"/>
              <a:sym typeface="Average"/>
            </a:endParaRPr>
          </a:p>
          <a:p>
            <a:pPr indent="0" lvl="0" marL="0" rtl="0" algn="l">
              <a:spcBef>
                <a:spcPts val="0"/>
              </a:spcBef>
              <a:spcAft>
                <a:spcPts val="0"/>
              </a:spcAft>
              <a:buNone/>
            </a:pPr>
            <a:r>
              <a:rPr lang="en-GB" sz="1800">
                <a:solidFill>
                  <a:schemeClr val="accent3"/>
                </a:solidFill>
                <a:latin typeface="Average"/>
                <a:ea typeface="Average"/>
                <a:cs typeface="Average"/>
                <a:sym typeface="Average"/>
              </a:rPr>
              <a:t>Noise detected in the backup line when shut off, roughly 100mV</a:t>
            </a:r>
            <a:endParaRPr sz="1800">
              <a:solidFill>
                <a:schemeClr val="accent3"/>
              </a:solidFill>
              <a:latin typeface="Average"/>
              <a:ea typeface="Average"/>
              <a:cs typeface="Average"/>
              <a:sym typeface="Average"/>
            </a:endParaRPr>
          </a:p>
          <a:p>
            <a:pPr indent="0" lvl="0" marL="0" rtl="0" algn="l">
              <a:spcBef>
                <a:spcPts val="0"/>
              </a:spcBef>
              <a:spcAft>
                <a:spcPts val="0"/>
              </a:spcAft>
              <a:buNone/>
            </a:pPr>
            <a:r>
              <a:rPr lang="en-GB" sz="1800">
                <a:solidFill>
                  <a:schemeClr val="accent3"/>
                </a:solidFill>
                <a:latin typeface="Average"/>
                <a:ea typeface="Average"/>
                <a:cs typeface="Average"/>
                <a:sym typeface="Average"/>
              </a:rPr>
              <a:t>Main line has a trickle discharge that needs further examination</a:t>
            </a:r>
            <a:endParaRPr sz="1800">
              <a:solidFill>
                <a:schemeClr val="accent3"/>
              </a:solidFill>
              <a:latin typeface="Average"/>
              <a:ea typeface="Average"/>
              <a:cs typeface="Average"/>
              <a:sym typeface="Averag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pic>
        <p:nvPicPr>
          <p:cNvPr id="122" name="Google Shape;122;p21"/>
          <p:cNvPicPr preferRelativeResize="0"/>
          <p:nvPr/>
        </p:nvPicPr>
        <p:blipFill rotWithShape="1">
          <a:blip r:embed="rId3">
            <a:alphaModFix/>
          </a:blip>
          <a:srcRect b="20766" l="0" r="0" t="14700"/>
          <a:stretch/>
        </p:blipFill>
        <p:spPr>
          <a:xfrm>
            <a:off x="318900" y="1169475"/>
            <a:ext cx="3918724" cy="3371699"/>
          </a:xfrm>
          <a:prstGeom prst="rect">
            <a:avLst/>
          </a:prstGeom>
          <a:noFill/>
          <a:ln>
            <a:noFill/>
          </a:ln>
        </p:spPr>
      </p:pic>
      <p:sp>
        <p:nvSpPr>
          <p:cNvPr id="123" name="Google Shape;123;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PCB Layout</a:t>
            </a:r>
            <a:endParaRPr/>
          </a:p>
        </p:txBody>
      </p:sp>
      <p:cxnSp>
        <p:nvCxnSpPr>
          <p:cNvPr id="124" name="Google Shape;124;p21"/>
          <p:cNvCxnSpPr>
            <a:stCxn id="125" idx="0"/>
          </p:cNvCxnSpPr>
          <p:nvPr/>
        </p:nvCxnSpPr>
        <p:spPr>
          <a:xfrm flipH="1" rot="10800000">
            <a:off x="1455363" y="4462525"/>
            <a:ext cx="357300" cy="230400"/>
          </a:xfrm>
          <a:prstGeom prst="straightConnector1">
            <a:avLst/>
          </a:prstGeom>
          <a:noFill/>
          <a:ln cap="flat" cmpd="sng" w="9525">
            <a:solidFill>
              <a:schemeClr val="dk1"/>
            </a:solidFill>
            <a:prstDash val="solid"/>
            <a:round/>
            <a:headEnd len="med" w="med" type="none"/>
            <a:tailEnd len="med" w="med" type="triangle"/>
          </a:ln>
        </p:spPr>
      </p:cxnSp>
      <p:cxnSp>
        <p:nvCxnSpPr>
          <p:cNvPr id="126" name="Google Shape;126;p21"/>
          <p:cNvCxnSpPr/>
          <p:nvPr/>
        </p:nvCxnSpPr>
        <p:spPr>
          <a:xfrm flipH="1">
            <a:off x="3102425" y="2000600"/>
            <a:ext cx="381900" cy="279300"/>
          </a:xfrm>
          <a:prstGeom prst="straightConnector1">
            <a:avLst/>
          </a:prstGeom>
          <a:noFill/>
          <a:ln cap="flat" cmpd="sng" w="9525">
            <a:solidFill>
              <a:schemeClr val="dk1"/>
            </a:solidFill>
            <a:prstDash val="solid"/>
            <a:round/>
            <a:headEnd len="med" w="med" type="none"/>
            <a:tailEnd len="med" w="med" type="triangle"/>
          </a:ln>
        </p:spPr>
      </p:cxnSp>
      <p:cxnSp>
        <p:nvCxnSpPr>
          <p:cNvPr id="127" name="Google Shape;127;p21"/>
          <p:cNvCxnSpPr/>
          <p:nvPr/>
        </p:nvCxnSpPr>
        <p:spPr>
          <a:xfrm flipH="1" rot="-5400000">
            <a:off x="296775" y="3485900"/>
            <a:ext cx="373500" cy="212100"/>
          </a:xfrm>
          <a:prstGeom prst="straightConnector1">
            <a:avLst/>
          </a:prstGeom>
          <a:noFill/>
          <a:ln cap="flat" cmpd="sng" w="9525">
            <a:solidFill>
              <a:schemeClr val="dk1"/>
            </a:solidFill>
            <a:prstDash val="solid"/>
            <a:round/>
            <a:headEnd len="med" w="med" type="none"/>
            <a:tailEnd len="med" w="med" type="triangle"/>
          </a:ln>
        </p:spPr>
      </p:cxnSp>
      <p:cxnSp>
        <p:nvCxnSpPr>
          <p:cNvPr id="128" name="Google Shape;128;p21"/>
          <p:cNvCxnSpPr/>
          <p:nvPr/>
        </p:nvCxnSpPr>
        <p:spPr>
          <a:xfrm rot="5400000">
            <a:off x="3684025" y="3481250"/>
            <a:ext cx="353700" cy="221400"/>
          </a:xfrm>
          <a:prstGeom prst="straightConnector1">
            <a:avLst/>
          </a:prstGeom>
          <a:noFill/>
          <a:ln cap="flat" cmpd="sng" w="9525">
            <a:solidFill>
              <a:schemeClr val="dk1"/>
            </a:solidFill>
            <a:prstDash val="solid"/>
            <a:round/>
            <a:headEnd len="med" w="med" type="none"/>
            <a:tailEnd len="med" w="med" type="triangle"/>
          </a:ln>
        </p:spPr>
      </p:cxnSp>
      <p:sp>
        <p:nvSpPr>
          <p:cNvPr id="125" name="Google Shape;125;p21"/>
          <p:cNvSpPr txBox="1"/>
          <p:nvPr/>
        </p:nvSpPr>
        <p:spPr>
          <a:xfrm>
            <a:off x="950013" y="4692925"/>
            <a:ext cx="1010700" cy="27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200">
                <a:solidFill>
                  <a:schemeClr val="dk1"/>
                </a:solidFill>
                <a:latin typeface="Average"/>
                <a:ea typeface="Average"/>
                <a:cs typeface="Average"/>
                <a:sym typeface="Average"/>
              </a:rPr>
              <a:t>Photodiode</a:t>
            </a:r>
            <a:endParaRPr sz="1200">
              <a:solidFill>
                <a:schemeClr val="dk1"/>
              </a:solidFill>
              <a:latin typeface="Average"/>
              <a:ea typeface="Average"/>
              <a:cs typeface="Average"/>
              <a:sym typeface="Average"/>
            </a:endParaRPr>
          </a:p>
        </p:txBody>
      </p:sp>
      <p:sp>
        <p:nvSpPr>
          <p:cNvPr id="129" name="Google Shape;129;p21"/>
          <p:cNvSpPr txBox="1"/>
          <p:nvPr/>
        </p:nvSpPr>
        <p:spPr>
          <a:xfrm>
            <a:off x="3484325" y="3151850"/>
            <a:ext cx="9330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200">
                <a:solidFill>
                  <a:schemeClr val="dk1"/>
                </a:solidFill>
                <a:latin typeface="Average"/>
                <a:ea typeface="Average"/>
                <a:cs typeface="Average"/>
                <a:sym typeface="Average"/>
              </a:rPr>
              <a:t>IR LED</a:t>
            </a:r>
            <a:endParaRPr sz="1700">
              <a:solidFill>
                <a:schemeClr val="dk1"/>
              </a:solidFill>
            </a:endParaRPr>
          </a:p>
        </p:txBody>
      </p:sp>
      <p:sp>
        <p:nvSpPr>
          <p:cNvPr id="130" name="Google Shape;130;p21"/>
          <p:cNvSpPr txBox="1"/>
          <p:nvPr/>
        </p:nvSpPr>
        <p:spPr>
          <a:xfrm>
            <a:off x="3235125" y="1446500"/>
            <a:ext cx="933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200">
                <a:solidFill>
                  <a:schemeClr val="dk1"/>
                </a:solidFill>
                <a:latin typeface="Average"/>
                <a:ea typeface="Average"/>
                <a:cs typeface="Average"/>
                <a:sym typeface="Average"/>
              </a:rPr>
              <a:t>Main Board</a:t>
            </a:r>
            <a:endParaRPr sz="1700">
              <a:solidFill>
                <a:schemeClr val="dk1"/>
              </a:solidFill>
            </a:endParaRPr>
          </a:p>
        </p:txBody>
      </p:sp>
      <p:sp>
        <p:nvSpPr>
          <p:cNvPr id="131" name="Google Shape;131;p21"/>
          <p:cNvSpPr txBox="1"/>
          <p:nvPr/>
        </p:nvSpPr>
        <p:spPr>
          <a:xfrm>
            <a:off x="17025" y="3106125"/>
            <a:ext cx="9330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200">
                <a:solidFill>
                  <a:schemeClr val="dk1"/>
                </a:solidFill>
                <a:latin typeface="Average"/>
                <a:ea typeface="Average"/>
                <a:cs typeface="Average"/>
                <a:sym typeface="Average"/>
              </a:rPr>
              <a:t>Regulator</a:t>
            </a:r>
            <a:endParaRPr sz="1700">
              <a:solidFill>
                <a:schemeClr val="dk1"/>
              </a:solidFill>
            </a:endParaRPr>
          </a:p>
        </p:txBody>
      </p:sp>
      <p:sp>
        <p:nvSpPr>
          <p:cNvPr id="132" name="Google Shape;132;p21"/>
          <p:cNvSpPr txBox="1"/>
          <p:nvPr/>
        </p:nvSpPr>
        <p:spPr>
          <a:xfrm>
            <a:off x="4824700" y="1169475"/>
            <a:ext cx="3636000" cy="33717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accent3"/>
              </a:buClr>
              <a:buSzPts val="1400"/>
              <a:buFont typeface="Times New Roman"/>
              <a:buChar char="●"/>
            </a:pPr>
            <a:r>
              <a:rPr lang="en-GB">
                <a:solidFill>
                  <a:schemeClr val="accent3"/>
                </a:solidFill>
                <a:latin typeface="Times New Roman"/>
                <a:ea typeface="Times New Roman"/>
                <a:cs typeface="Times New Roman"/>
                <a:sym typeface="Times New Roman"/>
              </a:rPr>
              <a:t>All 4 boards are fabricated</a:t>
            </a:r>
            <a:endParaRPr>
              <a:solidFill>
                <a:schemeClr val="accent3"/>
              </a:solidFill>
              <a:latin typeface="Times New Roman"/>
              <a:ea typeface="Times New Roman"/>
              <a:cs typeface="Times New Roman"/>
              <a:sym typeface="Times New Roman"/>
            </a:endParaRPr>
          </a:p>
          <a:p>
            <a:pPr indent="-317500" lvl="0" marL="457200" rtl="0" algn="l">
              <a:spcBef>
                <a:spcPts val="0"/>
              </a:spcBef>
              <a:spcAft>
                <a:spcPts val="0"/>
              </a:spcAft>
              <a:buClr>
                <a:schemeClr val="accent3"/>
              </a:buClr>
              <a:buSzPts val="1400"/>
              <a:buFont typeface="Times New Roman"/>
              <a:buChar char="●"/>
            </a:pPr>
            <a:r>
              <a:rPr lang="en-GB">
                <a:solidFill>
                  <a:schemeClr val="accent3"/>
                </a:solidFill>
                <a:latin typeface="Times New Roman"/>
                <a:ea typeface="Times New Roman"/>
                <a:cs typeface="Times New Roman"/>
                <a:sym typeface="Times New Roman"/>
              </a:rPr>
              <a:t>Working on testing of each board</a:t>
            </a:r>
            <a:endParaRPr>
              <a:solidFill>
                <a:schemeClr val="accent3"/>
              </a:solidFill>
              <a:latin typeface="Times New Roman"/>
              <a:ea typeface="Times New Roman"/>
              <a:cs typeface="Times New Roman"/>
              <a:sym typeface="Times New Roman"/>
            </a:endParaRPr>
          </a:p>
          <a:p>
            <a:pPr indent="-317500" lvl="0" marL="457200" rtl="0" algn="l">
              <a:spcBef>
                <a:spcPts val="0"/>
              </a:spcBef>
              <a:spcAft>
                <a:spcPts val="0"/>
              </a:spcAft>
              <a:buClr>
                <a:schemeClr val="accent3"/>
              </a:buClr>
              <a:buSzPts val="1400"/>
              <a:buFont typeface="Times New Roman"/>
              <a:buChar char="●"/>
            </a:pPr>
            <a:r>
              <a:rPr lang="en-GB">
                <a:solidFill>
                  <a:schemeClr val="accent3"/>
                </a:solidFill>
                <a:latin typeface="Times New Roman"/>
                <a:ea typeface="Times New Roman"/>
                <a:cs typeface="Times New Roman"/>
                <a:sym typeface="Times New Roman"/>
              </a:rPr>
              <a:t>Issue with switching regulator voltage divider</a:t>
            </a:r>
            <a:endParaRPr>
              <a:solidFill>
                <a:schemeClr val="accent3"/>
              </a:solidFill>
              <a:latin typeface="Times New Roman"/>
              <a:ea typeface="Times New Roman"/>
              <a:cs typeface="Times New Roman"/>
              <a:sym typeface="Times New Roman"/>
            </a:endParaRPr>
          </a:p>
          <a:p>
            <a:pPr indent="-317500" lvl="0" marL="457200" rtl="0" algn="l">
              <a:spcBef>
                <a:spcPts val="0"/>
              </a:spcBef>
              <a:spcAft>
                <a:spcPts val="0"/>
              </a:spcAft>
              <a:buClr>
                <a:schemeClr val="accent3"/>
              </a:buClr>
              <a:buSzPts val="1400"/>
              <a:buFont typeface="Times New Roman"/>
              <a:buChar char="●"/>
            </a:pPr>
            <a:r>
              <a:rPr lang="en-GB">
                <a:solidFill>
                  <a:schemeClr val="accent3"/>
                </a:solidFill>
                <a:latin typeface="Times New Roman"/>
                <a:ea typeface="Times New Roman"/>
                <a:cs typeface="Times New Roman"/>
                <a:sym typeface="Times New Roman"/>
              </a:rPr>
              <a:t>Photodiode board needs to be </a:t>
            </a:r>
            <a:r>
              <a:rPr lang="en-GB">
                <a:solidFill>
                  <a:schemeClr val="accent3"/>
                </a:solidFill>
                <a:latin typeface="Times New Roman"/>
                <a:ea typeface="Times New Roman"/>
                <a:cs typeface="Times New Roman"/>
                <a:sym typeface="Times New Roman"/>
              </a:rPr>
              <a:t>reworked</a:t>
            </a:r>
            <a:r>
              <a:rPr lang="en-GB">
                <a:solidFill>
                  <a:schemeClr val="accent3"/>
                </a:solidFill>
                <a:latin typeface="Times New Roman"/>
                <a:ea typeface="Times New Roman"/>
                <a:cs typeface="Times New Roman"/>
                <a:sym typeface="Times New Roman"/>
              </a:rPr>
              <a:t> to eliminate the inverting charge pump, as it is no longer needed to power our transimpedance op-amp.</a:t>
            </a:r>
            <a:endParaRPr>
              <a:solidFill>
                <a:schemeClr val="accent3"/>
              </a:solidFill>
              <a:latin typeface="Times New Roman"/>
              <a:ea typeface="Times New Roman"/>
              <a:cs typeface="Times New Roman"/>
              <a:sym typeface="Times New Roman"/>
            </a:endParaRPr>
          </a:p>
          <a:p>
            <a:pPr indent="-317500" lvl="0" marL="457200" rtl="0" algn="l">
              <a:spcBef>
                <a:spcPts val="0"/>
              </a:spcBef>
              <a:spcAft>
                <a:spcPts val="0"/>
              </a:spcAft>
              <a:buClr>
                <a:schemeClr val="accent3"/>
              </a:buClr>
              <a:buSzPts val="1400"/>
              <a:buFont typeface="Times New Roman"/>
              <a:buChar char="●"/>
            </a:pPr>
            <a:r>
              <a:rPr lang="en-GB">
                <a:solidFill>
                  <a:schemeClr val="accent3"/>
                </a:solidFill>
                <a:latin typeface="Times New Roman"/>
                <a:ea typeface="Times New Roman"/>
                <a:cs typeface="Times New Roman"/>
                <a:sym typeface="Times New Roman"/>
              </a:rPr>
              <a:t>We are weighing redesigning our main board to optimize the performance of the ESP32 and other components.</a:t>
            </a:r>
            <a:endParaRPr>
              <a:solidFill>
                <a:schemeClr val="accent3"/>
              </a:solidFill>
              <a:latin typeface="Times New Roman"/>
              <a:ea typeface="Times New Roman"/>
              <a:cs typeface="Times New Roman"/>
              <a:sym typeface="Times New Roman"/>
            </a:endParaRPr>
          </a:p>
          <a:p>
            <a:pPr indent="-292100" lvl="0" marL="457200" rtl="0" algn="l">
              <a:lnSpc>
                <a:spcPct val="115000"/>
              </a:lnSpc>
              <a:spcBef>
                <a:spcPts val="0"/>
              </a:spcBef>
              <a:spcAft>
                <a:spcPts val="0"/>
              </a:spcAft>
              <a:buClr>
                <a:schemeClr val="accent3"/>
              </a:buClr>
              <a:buSzPts val="1000"/>
              <a:buFont typeface="Times New Roman"/>
              <a:buChar char="●"/>
            </a:pPr>
            <a:r>
              <a:rPr lang="en-GB">
                <a:solidFill>
                  <a:schemeClr val="accent3"/>
                </a:solidFill>
                <a:latin typeface="Times New Roman"/>
                <a:ea typeface="Times New Roman"/>
                <a:cs typeface="Times New Roman"/>
                <a:sym typeface="Times New Roman"/>
              </a:rPr>
              <a:t>Main power turning on backup power LED when backup power is shut off for status LED.</a:t>
            </a:r>
            <a:endParaRPr sz="1000">
              <a:solidFill>
                <a:schemeClr val="accent3"/>
              </a:solidFill>
              <a:latin typeface="Times New Roman"/>
              <a:ea typeface="Times New Roman"/>
              <a:cs typeface="Times New Roman"/>
              <a:sym typeface="Times New Roman"/>
            </a:endParaRPr>
          </a:p>
          <a:p>
            <a:pPr indent="0" lvl="0" marL="457200" rtl="0" algn="l">
              <a:spcBef>
                <a:spcPts val="1200"/>
              </a:spcBef>
              <a:spcAft>
                <a:spcPts val="0"/>
              </a:spcAft>
              <a:buNone/>
            </a:pPr>
            <a:r>
              <a:t/>
            </a:r>
            <a:endParaRPr sz="1200">
              <a:solidFill>
                <a:schemeClr val="accent3"/>
              </a:solidFill>
              <a:latin typeface="Times New Roman"/>
              <a:ea typeface="Times New Roman"/>
              <a:cs typeface="Times New Roman"/>
              <a:sym typeface="Times New Roman"/>
            </a:endParaRPr>
          </a:p>
        </p:txBody>
      </p:sp>
      <p:cxnSp>
        <p:nvCxnSpPr>
          <p:cNvPr id="133" name="Google Shape;133;p21"/>
          <p:cNvCxnSpPr/>
          <p:nvPr/>
        </p:nvCxnSpPr>
        <p:spPr>
          <a:xfrm flipH="1" rot="5400000">
            <a:off x="2625038" y="4462525"/>
            <a:ext cx="357300" cy="230400"/>
          </a:xfrm>
          <a:prstGeom prst="straightConnector1">
            <a:avLst/>
          </a:prstGeom>
          <a:noFill/>
          <a:ln cap="flat" cmpd="sng" w="9525">
            <a:solidFill>
              <a:schemeClr val="dk1"/>
            </a:solidFill>
            <a:prstDash val="solid"/>
            <a:round/>
            <a:headEnd len="med" w="med" type="none"/>
            <a:tailEnd len="med" w="med" type="triangle"/>
          </a:ln>
        </p:spPr>
      </p:cxnSp>
      <p:sp>
        <p:nvSpPr>
          <p:cNvPr id="134" name="Google Shape;134;p21"/>
          <p:cNvSpPr txBox="1"/>
          <p:nvPr/>
        </p:nvSpPr>
        <p:spPr>
          <a:xfrm>
            <a:off x="2688507" y="4756375"/>
            <a:ext cx="1549200" cy="27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200">
                <a:solidFill>
                  <a:schemeClr val="dk1"/>
                </a:solidFill>
                <a:latin typeface="Average"/>
                <a:ea typeface="Average"/>
                <a:cs typeface="Average"/>
                <a:sym typeface="Average"/>
              </a:rPr>
              <a:t>Photodiode Revision</a:t>
            </a:r>
            <a:endParaRPr sz="1200">
              <a:solidFill>
                <a:schemeClr val="dk1"/>
              </a:solidFill>
              <a:latin typeface="Average"/>
              <a:ea typeface="Average"/>
              <a:cs typeface="Average"/>
              <a:sym typeface="Average"/>
            </a:endParaRPr>
          </a:p>
          <a:p>
            <a:pPr indent="0" lvl="0" marL="0" rtl="0" algn="l">
              <a:spcBef>
                <a:spcPts val="0"/>
              </a:spcBef>
              <a:spcAft>
                <a:spcPts val="0"/>
              </a:spcAft>
              <a:buNone/>
            </a:pPr>
            <a:r>
              <a:t/>
            </a:r>
            <a:endParaRPr sz="1200">
              <a:solidFill>
                <a:schemeClr val="dk1"/>
              </a:solidFill>
              <a:latin typeface="Average"/>
              <a:ea typeface="Average"/>
              <a:cs typeface="Average"/>
              <a:sym typeface="Average"/>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